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65"/>
  </p:notesMasterIdLst>
  <p:sldIdLst>
    <p:sldId id="262" r:id="rId2"/>
    <p:sldId id="284" r:id="rId3"/>
    <p:sldId id="371" r:id="rId4"/>
    <p:sldId id="372" r:id="rId5"/>
    <p:sldId id="392" r:id="rId6"/>
    <p:sldId id="373" r:id="rId7"/>
    <p:sldId id="408" r:id="rId8"/>
    <p:sldId id="375" r:id="rId9"/>
    <p:sldId id="376" r:id="rId10"/>
    <p:sldId id="377" r:id="rId11"/>
    <p:sldId id="378" r:id="rId12"/>
    <p:sldId id="379" r:id="rId13"/>
    <p:sldId id="380" r:id="rId14"/>
    <p:sldId id="381" r:id="rId15"/>
    <p:sldId id="382" r:id="rId16"/>
    <p:sldId id="383" r:id="rId17"/>
    <p:sldId id="384" r:id="rId18"/>
    <p:sldId id="386" r:id="rId19"/>
    <p:sldId id="388" r:id="rId20"/>
    <p:sldId id="396" r:id="rId21"/>
    <p:sldId id="397" r:id="rId22"/>
    <p:sldId id="398" r:id="rId23"/>
    <p:sldId id="399" r:id="rId24"/>
    <p:sldId id="400" r:id="rId25"/>
    <p:sldId id="401" r:id="rId26"/>
    <p:sldId id="402" r:id="rId27"/>
    <p:sldId id="403" r:id="rId28"/>
    <p:sldId id="404" r:id="rId29"/>
    <p:sldId id="405" r:id="rId30"/>
    <p:sldId id="406" r:id="rId31"/>
    <p:sldId id="389" r:id="rId32"/>
    <p:sldId id="303" r:id="rId33"/>
    <p:sldId id="357" r:id="rId34"/>
    <p:sldId id="356" r:id="rId35"/>
    <p:sldId id="350" r:id="rId36"/>
    <p:sldId id="304" r:id="rId37"/>
    <p:sldId id="352" r:id="rId38"/>
    <p:sldId id="351" r:id="rId39"/>
    <p:sldId id="353" r:id="rId40"/>
    <p:sldId id="354" r:id="rId41"/>
    <p:sldId id="355" r:id="rId42"/>
    <p:sldId id="358" r:id="rId43"/>
    <p:sldId id="359" r:id="rId44"/>
    <p:sldId id="360" r:id="rId45"/>
    <p:sldId id="361" r:id="rId46"/>
    <p:sldId id="362" r:id="rId47"/>
    <p:sldId id="365" r:id="rId48"/>
    <p:sldId id="363" r:id="rId49"/>
    <p:sldId id="367" r:id="rId50"/>
    <p:sldId id="366" r:id="rId51"/>
    <p:sldId id="368" r:id="rId52"/>
    <p:sldId id="369" r:id="rId53"/>
    <p:sldId id="370" r:id="rId54"/>
    <p:sldId id="305" r:id="rId55"/>
    <p:sldId id="310" r:id="rId56"/>
    <p:sldId id="313" r:id="rId57"/>
    <p:sldId id="407" r:id="rId58"/>
    <p:sldId id="311" r:id="rId59"/>
    <p:sldId id="314" r:id="rId60"/>
    <p:sldId id="315" r:id="rId61"/>
    <p:sldId id="308" r:id="rId62"/>
    <p:sldId id="307" r:id="rId63"/>
    <p:sldId id="279" r:id="rId64"/>
  </p:sldIdLst>
  <p:sldSz cx="9144000" cy="6858000" type="screen4x3"/>
  <p:notesSz cx="6858000" cy="9144000"/>
  <p:embeddedFontLst>
    <p:embeddedFont>
      <p:font typeface="Montserrat" panose="020B0604020202020204" charset="0"/>
      <p:regular r:id="rId66"/>
      <p:bold r:id="rId67"/>
    </p:embeddedFont>
    <p:embeddedFont>
      <p:font typeface="Droid Serif" panose="020B0604020202020204" charset="0"/>
      <p:regular r:id="rId68"/>
      <p:bold r:id="rId69"/>
      <p:italic r:id="rId70"/>
      <p:boldItalic r:id="rId71"/>
    </p:embeddedFont>
    <p:embeddedFont>
      <p:font typeface="Source Sans Pro" panose="020B0604020202020204" charset="0"/>
      <p:regular r:id="rId72"/>
      <p:bold r:id="rId73"/>
      <p:italic r:id="rId74"/>
      <p:boldItalic r:id="rId75"/>
    </p:embeddedFont>
    <p:embeddedFont>
      <p:font typeface="Calibri" panose="020F0502020204030204" pitchFamily="34" charset="0"/>
      <p:regular r:id="rId76"/>
      <p:bold r:id="rId77"/>
      <p:italic r:id="rId78"/>
      <p:boldItalic r:id="rId7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3BC135A0-0E99-45E7-9CD6-84D0F9DAD1E5}">
  <a:tblStyle styleId="{3BC135A0-0E99-45E7-9CD6-84D0F9DAD1E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2148" y="-4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3.fntdata"/><Relationship Id="rId76" Type="http://schemas.openxmlformats.org/officeDocument/2006/relationships/font" Target="fonts/font11.fntdata"/><Relationship Id="rId7" Type="http://schemas.openxmlformats.org/officeDocument/2006/relationships/slide" Target="slides/slide6.xml"/><Relationship Id="rId71"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1.fntdata"/><Relationship Id="rId74" Type="http://schemas.openxmlformats.org/officeDocument/2006/relationships/font" Target="fonts/font9.fntdata"/><Relationship Id="rId79" Type="http://schemas.openxmlformats.org/officeDocument/2006/relationships/font" Target="fonts/font14.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openxmlformats.org/officeDocument/2006/relationships/font" Target="fonts/font8.fntdata"/><Relationship Id="rId78" Type="http://schemas.openxmlformats.org/officeDocument/2006/relationships/font" Target="fonts/font13.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4.fntdata"/><Relationship Id="rId77"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7.fntdata"/><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font" Target="fonts/font10.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4E124E-FFA0-4E33-B619-821BC784E5F8}" type="doc">
      <dgm:prSet loTypeId="urn:microsoft.com/office/officeart/2005/8/layout/radial1" loCatId="cycle" qsTypeId="urn:microsoft.com/office/officeart/2005/8/quickstyle/simple5" qsCatId="simple" csTypeId="urn:microsoft.com/office/officeart/2005/8/colors/colorful5" csCatId="colorful" phldr="1"/>
      <dgm:spPr/>
      <dgm:t>
        <a:bodyPr/>
        <a:lstStyle/>
        <a:p>
          <a:endParaRPr lang="pt-PT"/>
        </a:p>
      </dgm:t>
    </dgm:pt>
    <dgm:pt modelId="{5F23E97E-6DE3-4A92-A736-A770C9513F66}">
      <dgm:prSet phldrT="[Texto]" custT="1">
        <dgm:style>
          <a:lnRef idx="2">
            <a:schemeClr val="accent4"/>
          </a:lnRef>
          <a:fillRef idx="1">
            <a:schemeClr val="lt1"/>
          </a:fillRef>
          <a:effectRef idx="0">
            <a:schemeClr val="accent4"/>
          </a:effectRef>
          <a:fontRef idx="minor">
            <a:schemeClr val="dk1"/>
          </a:fontRef>
        </dgm:style>
      </dgm:prSet>
      <dgm:spPr/>
      <dgm:t>
        <a:bodyPr/>
        <a:lstStyle/>
        <a:p>
          <a:pPr algn="ctr">
            <a:spcAft>
              <a:spcPts val="1200"/>
            </a:spcAft>
          </a:pPr>
          <a:r>
            <a:rPr lang="pt-PT" sz="2400" b="1" dirty="0" smtClean="0">
              <a:solidFill>
                <a:schemeClr val="tx1">
                  <a:lumMod val="65000"/>
                  <a:lumOff val="35000"/>
                </a:schemeClr>
              </a:solidFill>
            </a:rPr>
            <a:t>GPA</a:t>
          </a:r>
        </a:p>
        <a:p>
          <a:pPr algn="ctr">
            <a:spcAft>
              <a:spcPts val="1800"/>
            </a:spcAft>
          </a:pPr>
          <a:r>
            <a:rPr lang="pt-PT" sz="2000" dirty="0" smtClean="0">
              <a:solidFill>
                <a:schemeClr val="tx1">
                  <a:lumMod val="65000"/>
                  <a:lumOff val="35000"/>
                </a:schemeClr>
              </a:solidFill>
            </a:rPr>
            <a:t>Secretariado de exames</a:t>
          </a:r>
        </a:p>
        <a:p>
          <a:pPr algn="ctr">
            <a:spcAft>
              <a:spcPts val="1800"/>
            </a:spcAft>
          </a:pPr>
          <a:r>
            <a:rPr lang="pt-PT" sz="2000" dirty="0" smtClean="0">
              <a:solidFill>
                <a:schemeClr val="tx1">
                  <a:lumMod val="65000"/>
                  <a:lumOff val="35000"/>
                </a:schemeClr>
              </a:solidFill>
            </a:rPr>
            <a:t>Programa </a:t>
          </a:r>
          <a:r>
            <a:rPr lang="pt-PT" sz="2000" dirty="0" err="1" smtClean="0">
              <a:solidFill>
                <a:schemeClr val="tx1">
                  <a:lumMod val="65000"/>
                  <a:lumOff val="35000"/>
                </a:schemeClr>
              </a:solidFill>
            </a:rPr>
            <a:t>PAEB</a:t>
          </a:r>
          <a:endParaRPr lang="pt-PT" sz="2000" dirty="0" smtClean="0">
            <a:solidFill>
              <a:schemeClr val="tx1">
                <a:lumMod val="65000"/>
                <a:lumOff val="35000"/>
              </a:schemeClr>
            </a:solidFill>
          </a:endParaRPr>
        </a:p>
        <a:p>
          <a:pPr algn="ctr">
            <a:spcAft>
              <a:spcPts val="1800"/>
            </a:spcAft>
          </a:pPr>
          <a:r>
            <a:rPr lang="pt-PT" sz="2000" dirty="0" err="1" smtClean="0">
              <a:solidFill>
                <a:schemeClr val="tx1">
                  <a:lumMod val="65000"/>
                  <a:lumOff val="35000"/>
                </a:schemeClr>
              </a:solidFill>
            </a:rPr>
            <a:t>Receção</a:t>
          </a:r>
          <a:r>
            <a:rPr lang="pt-PT" sz="2000" dirty="0" smtClean="0">
              <a:solidFill>
                <a:schemeClr val="tx1">
                  <a:lumMod val="65000"/>
                  <a:lumOff val="35000"/>
                </a:schemeClr>
              </a:solidFill>
            </a:rPr>
            <a:t> dos sacos das provas escritas</a:t>
          </a:r>
        </a:p>
        <a:p>
          <a:pPr algn="ctr">
            <a:spcAft>
              <a:spcPct val="35000"/>
            </a:spcAft>
          </a:pPr>
          <a:endParaRPr lang="pt-PT" sz="1800" dirty="0"/>
        </a:p>
      </dgm:t>
    </dgm:pt>
    <dgm:pt modelId="{82CE4A6E-3B68-4AB2-AC60-097EACC96E10}" type="parTrans" cxnId="{93A50171-0ED3-41C5-9316-0C3C1D4CAD0A}">
      <dgm:prSet/>
      <dgm:spPr/>
      <dgm:t>
        <a:bodyPr/>
        <a:lstStyle/>
        <a:p>
          <a:endParaRPr lang="pt-PT"/>
        </a:p>
      </dgm:t>
    </dgm:pt>
    <dgm:pt modelId="{525B1F3A-2FF4-41BC-A86F-EAF7BDEB16C7}" type="sibTrans" cxnId="{93A50171-0ED3-41C5-9316-0C3C1D4CAD0A}">
      <dgm:prSet/>
      <dgm:spPr/>
      <dgm:t>
        <a:bodyPr/>
        <a:lstStyle/>
        <a:p>
          <a:endParaRPr lang="pt-PT"/>
        </a:p>
      </dgm:t>
    </dgm:pt>
    <dgm:pt modelId="{E87D892A-95CC-4781-94FA-888716E1D677}">
      <dgm:prSet phldrT="[Texto]">
        <dgm:style>
          <a:lnRef idx="2">
            <a:schemeClr val="accent4"/>
          </a:lnRef>
          <a:fillRef idx="1">
            <a:schemeClr val="lt1"/>
          </a:fillRef>
          <a:effectRef idx="0">
            <a:schemeClr val="accent4"/>
          </a:effectRef>
          <a:fontRef idx="minor">
            <a:schemeClr val="dk1"/>
          </a:fontRef>
        </dgm:style>
      </dgm:prSet>
      <dgm:spPr/>
      <dgm:t>
        <a:bodyPr/>
        <a:lstStyle/>
        <a:p>
          <a:r>
            <a:rPr lang="pt-PT" dirty="0" smtClean="0"/>
            <a:t>EB1</a:t>
          </a:r>
          <a:endParaRPr lang="pt-PT" dirty="0"/>
        </a:p>
      </dgm:t>
    </dgm:pt>
    <dgm:pt modelId="{F73F38AA-6092-4DF2-8E71-9D87325142AE}" type="parTrans" cxnId="{AB4EF009-EB8F-41A6-A213-8BBBF465A963}">
      <dgm:prSet>
        <dgm:style>
          <a:lnRef idx="1">
            <a:schemeClr val="accent4"/>
          </a:lnRef>
          <a:fillRef idx="0">
            <a:schemeClr val="accent4"/>
          </a:fillRef>
          <a:effectRef idx="0">
            <a:schemeClr val="accent4"/>
          </a:effectRef>
          <a:fontRef idx="minor">
            <a:schemeClr val="tx1"/>
          </a:fontRef>
        </dgm:style>
      </dgm:prSet>
      <dgm:spPr/>
      <dgm:t>
        <a:bodyPr/>
        <a:lstStyle/>
        <a:p>
          <a:endParaRPr lang="pt-PT"/>
        </a:p>
      </dgm:t>
    </dgm:pt>
    <dgm:pt modelId="{DAC07A13-E2E4-4811-9588-9622A200258C}" type="sibTrans" cxnId="{AB4EF009-EB8F-41A6-A213-8BBBF465A963}">
      <dgm:prSet/>
      <dgm:spPr/>
      <dgm:t>
        <a:bodyPr/>
        <a:lstStyle/>
        <a:p>
          <a:endParaRPr lang="pt-PT"/>
        </a:p>
      </dgm:t>
    </dgm:pt>
    <dgm:pt modelId="{43D4CDFD-5BE8-44E1-93C2-B99E2D3DA143}">
      <dgm:prSet phldrT="[Texto]">
        <dgm:style>
          <a:lnRef idx="2">
            <a:schemeClr val="accent4"/>
          </a:lnRef>
          <a:fillRef idx="1">
            <a:schemeClr val="lt1"/>
          </a:fillRef>
          <a:effectRef idx="0">
            <a:schemeClr val="accent4"/>
          </a:effectRef>
          <a:fontRef idx="minor">
            <a:schemeClr val="dk1"/>
          </a:fontRef>
        </dgm:style>
      </dgm:prSet>
      <dgm:spPr/>
      <dgm:t>
        <a:bodyPr/>
        <a:lstStyle/>
        <a:p>
          <a:r>
            <a:rPr lang="pt-PT" dirty="0" smtClean="0"/>
            <a:t>EB1</a:t>
          </a:r>
          <a:endParaRPr lang="pt-PT" dirty="0"/>
        </a:p>
      </dgm:t>
    </dgm:pt>
    <dgm:pt modelId="{7CFCE61D-A7FB-46F7-862C-552608AF7CBD}" type="parTrans" cxnId="{60851FFA-F822-43E4-91B9-96C7E2B97DF6}">
      <dgm:prSet>
        <dgm:style>
          <a:lnRef idx="1">
            <a:schemeClr val="accent4"/>
          </a:lnRef>
          <a:fillRef idx="0">
            <a:schemeClr val="accent4"/>
          </a:fillRef>
          <a:effectRef idx="0">
            <a:schemeClr val="accent4"/>
          </a:effectRef>
          <a:fontRef idx="minor">
            <a:schemeClr val="tx1"/>
          </a:fontRef>
        </dgm:style>
      </dgm:prSet>
      <dgm:spPr/>
      <dgm:t>
        <a:bodyPr/>
        <a:lstStyle/>
        <a:p>
          <a:endParaRPr lang="pt-PT"/>
        </a:p>
      </dgm:t>
    </dgm:pt>
    <dgm:pt modelId="{511D9406-62DF-4FD7-A3AD-2B4A0E04C67A}" type="sibTrans" cxnId="{60851FFA-F822-43E4-91B9-96C7E2B97DF6}">
      <dgm:prSet/>
      <dgm:spPr/>
      <dgm:t>
        <a:bodyPr/>
        <a:lstStyle/>
        <a:p>
          <a:endParaRPr lang="pt-PT"/>
        </a:p>
      </dgm:t>
    </dgm:pt>
    <dgm:pt modelId="{200EF69A-3C7A-4E37-90AA-2564D7F9DCEB}">
      <dgm:prSet phldrT="[Texto]">
        <dgm:style>
          <a:lnRef idx="2">
            <a:schemeClr val="accent4"/>
          </a:lnRef>
          <a:fillRef idx="1">
            <a:schemeClr val="lt1"/>
          </a:fillRef>
          <a:effectRef idx="0">
            <a:schemeClr val="accent4"/>
          </a:effectRef>
          <a:fontRef idx="minor">
            <a:schemeClr val="dk1"/>
          </a:fontRef>
        </dgm:style>
      </dgm:prSet>
      <dgm:spPr/>
      <dgm:t>
        <a:bodyPr/>
        <a:lstStyle/>
        <a:p>
          <a:r>
            <a:rPr lang="pt-PT" dirty="0" smtClean="0"/>
            <a:t>EB1</a:t>
          </a:r>
          <a:endParaRPr lang="pt-PT" dirty="0"/>
        </a:p>
      </dgm:t>
    </dgm:pt>
    <dgm:pt modelId="{22C07099-223E-4789-90CD-CC2D2680818D}" type="parTrans" cxnId="{BC0446FA-A6B1-4353-B1C8-23733975CC3E}">
      <dgm:prSet>
        <dgm:style>
          <a:lnRef idx="1">
            <a:schemeClr val="accent4"/>
          </a:lnRef>
          <a:fillRef idx="0">
            <a:schemeClr val="accent4"/>
          </a:fillRef>
          <a:effectRef idx="0">
            <a:schemeClr val="accent4"/>
          </a:effectRef>
          <a:fontRef idx="minor">
            <a:schemeClr val="tx1"/>
          </a:fontRef>
        </dgm:style>
      </dgm:prSet>
      <dgm:spPr/>
      <dgm:t>
        <a:bodyPr/>
        <a:lstStyle/>
        <a:p>
          <a:endParaRPr lang="pt-PT"/>
        </a:p>
      </dgm:t>
    </dgm:pt>
    <dgm:pt modelId="{B81994E0-F56D-4DED-A0C2-9E3758B1F51B}" type="sibTrans" cxnId="{BC0446FA-A6B1-4353-B1C8-23733975CC3E}">
      <dgm:prSet/>
      <dgm:spPr/>
      <dgm:t>
        <a:bodyPr/>
        <a:lstStyle/>
        <a:p>
          <a:endParaRPr lang="pt-PT"/>
        </a:p>
      </dgm:t>
    </dgm:pt>
    <dgm:pt modelId="{B5551240-C768-4D1C-B411-A5D6D5446FC0}">
      <dgm:prSet phldrT="[Texto]">
        <dgm:style>
          <a:lnRef idx="2">
            <a:schemeClr val="accent4"/>
          </a:lnRef>
          <a:fillRef idx="1">
            <a:schemeClr val="lt1"/>
          </a:fillRef>
          <a:effectRef idx="0">
            <a:schemeClr val="accent4"/>
          </a:effectRef>
          <a:fontRef idx="minor">
            <a:schemeClr val="dk1"/>
          </a:fontRef>
        </dgm:style>
      </dgm:prSet>
      <dgm:spPr/>
      <dgm:t>
        <a:bodyPr/>
        <a:lstStyle/>
        <a:p>
          <a:r>
            <a:rPr lang="pt-PT" dirty="0" smtClean="0"/>
            <a:t>Colégio</a:t>
          </a:r>
          <a:endParaRPr lang="pt-PT" dirty="0"/>
        </a:p>
      </dgm:t>
    </dgm:pt>
    <dgm:pt modelId="{DFE19190-8A59-4204-BE77-27067F67F0E5}" type="parTrans" cxnId="{949EAFC5-865B-47CB-9396-5152F0FC5783}">
      <dgm:prSet>
        <dgm:style>
          <a:lnRef idx="1">
            <a:schemeClr val="accent4"/>
          </a:lnRef>
          <a:fillRef idx="0">
            <a:schemeClr val="accent4"/>
          </a:fillRef>
          <a:effectRef idx="0">
            <a:schemeClr val="accent4"/>
          </a:effectRef>
          <a:fontRef idx="minor">
            <a:schemeClr val="tx1"/>
          </a:fontRef>
        </dgm:style>
      </dgm:prSet>
      <dgm:spPr/>
      <dgm:t>
        <a:bodyPr/>
        <a:lstStyle/>
        <a:p>
          <a:endParaRPr lang="pt-PT"/>
        </a:p>
      </dgm:t>
    </dgm:pt>
    <dgm:pt modelId="{71558F5D-E164-4106-80B3-865EBA1F643F}" type="sibTrans" cxnId="{949EAFC5-865B-47CB-9396-5152F0FC5783}">
      <dgm:prSet/>
      <dgm:spPr/>
      <dgm:t>
        <a:bodyPr/>
        <a:lstStyle/>
        <a:p>
          <a:endParaRPr lang="pt-PT"/>
        </a:p>
      </dgm:t>
    </dgm:pt>
    <dgm:pt modelId="{869AF40C-DAEA-4D0C-801E-4A0E73FECEFE}">
      <dgm:prSet>
        <dgm:style>
          <a:lnRef idx="2">
            <a:schemeClr val="accent4"/>
          </a:lnRef>
          <a:fillRef idx="1">
            <a:schemeClr val="lt1"/>
          </a:fillRef>
          <a:effectRef idx="0">
            <a:schemeClr val="accent4"/>
          </a:effectRef>
          <a:fontRef idx="minor">
            <a:schemeClr val="dk1"/>
          </a:fontRef>
        </dgm:style>
      </dgm:prSet>
      <dgm:spPr/>
      <dgm:t>
        <a:bodyPr/>
        <a:lstStyle/>
        <a:p>
          <a:r>
            <a:rPr lang="pt-PT" dirty="0" smtClean="0"/>
            <a:t>Sacos de provas</a:t>
          </a:r>
          <a:endParaRPr lang="pt-PT" dirty="0"/>
        </a:p>
      </dgm:t>
    </dgm:pt>
    <dgm:pt modelId="{50C439AD-DF17-44E7-B8A7-D254AFF7D9E0}" type="parTrans" cxnId="{CE467D01-AE04-4333-A2F5-70E3F00BCF8B}">
      <dgm:prSet>
        <dgm:style>
          <a:lnRef idx="1">
            <a:schemeClr val="accent4"/>
          </a:lnRef>
          <a:fillRef idx="0">
            <a:schemeClr val="accent4"/>
          </a:fillRef>
          <a:effectRef idx="0">
            <a:schemeClr val="accent4"/>
          </a:effectRef>
          <a:fontRef idx="minor">
            <a:schemeClr val="tx1"/>
          </a:fontRef>
        </dgm:style>
      </dgm:prSet>
      <dgm:spPr/>
      <dgm:t>
        <a:bodyPr/>
        <a:lstStyle/>
        <a:p>
          <a:endParaRPr lang="pt-PT"/>
        </a:p>
      </dgm:t>
    </dgm:pt>
    <dgm:pt modelId="{11EF83C4-C163-4EDB-8BFB-0F0F38B1D1D4}" type="sibTrans" cxnId="{CE467D01-AE04-4333-A2F5-70E3F00BCF8B}">
      <dgm:prSet/>
      <dgm:spPr/>
      <dgm:t>
        <a:bodyPr/>
        <a:lstStyle/>
        <a:p>
          <a:endParaRPr lang="pt-PT"/>
        </a:p>
      </dgm:t>
    </dgm:pt>
    <dgm:pt modelId="{D1A58AE3-E2A7-4382-B56C-A5A74188F76C}" type="pres">
      <dgm:prSet presAssocID="{3B4E124E-FFA0-4E33-B619-821BC784E5F8}" presName="cycle" presStyleCnt="0">
        <dgm:presLayoutVars>
          <dgm:chMax val="1"/>
          <dgm:dir/>
          <dgm:animLvl val="ctr"/>
          <dgm:resizeHandles val="exact"/>
        </dgm:presLayoutVars>
      </dgm:prSet>
      <dgm:spPr/>
      <dgm:t>
        <a:bodyPr/>
        <a:lstStyle/>
        <a:p>
          <a:endParaRPr lang="pt-PT"/>
        </a:p>
      </dgm:t>
    </dgm:pt>
    <dgm:pt modelId="{EA6AE5B1-CF06-4940-8F42-8F3F117878C6}" type="pres">
      <dgm:prSet presAssocID="{5F23E97E-6DE3-4A92-A736-A770C9513F66}" presName="centerShape" presStyleLbl="node0" presStyleIdx="0" presStyleCnt="1" custScaleX="254861" custScaleY="252895" custLinFactNeighborX="5961" custLinFactNeighborY="-3969"/>
      <dgm:spPr/>
      <dgm:t>
        <a:bodyPr/>
        <a:lstStyle/>
        <a:p>
          <a:endParaRPr lang="pt-PT"/>
        </a:p>
      </dgm:t>
    </dgm:pt>
    <dgm:pt modelId="{28EDFC89-D355-4116-AD05-39B2D26776ED}" type="pres">
      <dgm:prSet presAssocID="{F73F38AA-6092-4DF2-8E71-9D87325142AE}" presName="Name9" presStyleLbl="parChTrans1D2" presStyleIdx="0" presStyleCnt="5"/>
      <dgm:spPr/>
      <dgm:t>
        <a:bodyPr/>
        <a:lstStyle/>
        <a:p>
          <a:endParaRPr lang="pt-PT"/>
        </a:p>
      </dgm:t>
    </dgm:pt>
    <dgm:pt modelId="{9FCCF596-ED37-48F1-9B91-3035614F13E7}" type="pres">
      <dgm:prSet presAssocID="{F73F38AA-6092-4DF2-8E71-9D87325142AE}" presName="connTx" presStyleLbl="parChTrans1D2" presStyleIdx="0" presStyleCnt="5"/>
      <dgm:spPr/>
      <dgm:t>
        <a:bodyPr/>
        <a:lstStyle/>
        <a:p>
          <a:endParaRPr lang="pt-PT"/>
        </a:p>
      </dgm:t>
    </dgm:pt>
    <dgm:pt modelId="{07DEE579-4D8B-4080-96C3-7B711F0FEB6D}" type="pres">
      <dgm:prSet presAssocID="{E87D892A-95CC-4781-94FA-888716E1D677}" presName="node" presStyleLbl="node1" presStyleIdx="0" presStyleCnt="5" custRadScaleRad="201957" custRadScaleInc="162905">
        <dgm:presLayoutVars>
          <dgm:bulletEnabled val="1"/>
        </dgm:presLayoutVars>
      </dgm:prSet>
      <dgm:spPr/>
      <dgm:t>
        <a:bodyPr/>
        <a:lstStyle/>
        <a:p>
          <a:endParaRPr lang="pt-PT"/>
        </a:p>
      </dgm:t>
    </dgm:pt>
    <dgm:pt modelId="{85E72212-CBEC-47D1-A58D-07CEF60774CB}" type="pres">
      <dgm:prSet presAssocID="{7CFCE61D-A7FB-46F7-862C-552608AF7CBD}" presName="Name9" presStyleLbl="parChTrans1D2" presStyleIdx="1" presStyleCnt="5"/>
      <dgm:spPr/>
      <dgm:t>
        <a:bodyPr/>
        <a:lstStyle/>
        <a:p>
          <a:endParaRPr lang="pt-PT"/>
        </a:p>
      </dgm:t>
    </dgm:pt>
    <dgm:pt modelId="{858E8EC0-8BBC-4C7B-A9AE-03CB2CDFCA97}" type="pres">
      <dgm:prSet presAssocID="{7CFCE61D-A7FB-46F7-862C-552608AF7CBD}" presName="connTx" presStyleLbl="parChTrans1D2" presStyleIdx="1" presStyleCnt="5"/>
      <dgm:spPr/>
      <dgm:t>
        <a:bodyPr/>
        <a:lstStyle/>
        <a:p>
          <a:endParaRPr lang="pt-PT"/>
        </a:p>
      </dgm:t>
    </dgm:pt>
    <dgm:pt modelId="{2BE115D9-6531-4694-9282-9F32897F86DE}" type="pres">
      <dgm:prSet presAssocID="{43D4CDFD-5BE8-44E1-93C2-B99E2D3DA143}" presName="node" presStyleLbl="node1" presStyleIdx="1" presStyleCnt="5" custRadScaleRad="197549" custRadScaleInc="45862">
        <dgm:presLayoutVars>
          <dgm:bulletEnabled val="1"/>
        </dgm:presLayoutVars>
      </dgm:prSet>
      <dgm:spPr/>
      <dgm:t>
        <a:bodyPr/>
        <a:lstStyle/>
        <a:p>
          <a:endParaRPr lang="pt-PT"/>
        </a:p>
      </dgm:t>
    </dgm:pt>
    <dgm:pt modelId="{F8CF8DCB-C972-477B-B006-2F563932FEC9}" type="pres">
      <dgm:prSet presAssocID="{22C07099-223E-4789-90CD-CC2D2680818D}" presName="Name9" presStyleLbl="parChTrans1D2" presStyleIdx="2" presStyleCnt="5"/>
      <dgm:spPr/>
      <dgm:t>
        <a:bodyPr/>
        <a:lstStyle/>
        <a:p>
          <a:endParaRPr lang="pt-PT"/>
        </a:p>
      </dgm:t>
    </dgm:pt>
    <dgm:pt modelId="{C69E5FC5-EF76-456E-BB68-9C18A3E2BB2D}" type="pres">
      <dgm:prSet presAssocID="{22C07099-223E-4789-90CD-CC2D2680818D}" presName="connTx" presStyleLbl="parChTrans1D2" presStyleIdx="2" presStyleCnt="5"/>
      <dgm:spPr/>
      <dgm:t>
        <a:bodyPr/>
        <a:lstStyle/>
        <a:p>
          <a:endParaRPr lang="pt-PT"/>
        </a:p>
      </dgm:t>
    </dgm:pt>
    <dgm:pt modelId="{CF5FFA67-1972-4ED3-8320-E683545AF0E0}" type="pres">
      <dgm:prSet presAssocID="{200EF69A-3C7A-4E37-90AA-2564D7F9DCEB}" presName="node" presStyleLbl="node1" presStyleIdx="2" presStyleCnt="5" custRadScaleRad="162066" custRadScaleInc="-43684">
        <dgm:presLayoutVars>
          <dgm:bulletEnabled val="1"/>
        </dgm:presLayoutVars>
      </dgm:prSet>
      <dgm:spPr/>
      <dgm:t>
        <a:bodyPr/>
        <a:lstStyle/>
        <a:p>
          <a:endParaRPr lang="pt-PT"/>
        </a:p>
      </dgm:t>
    </dgm:pt>
    <dgm:pt modelId="{0C3AF569-2C4F-43EC-9637-019D6D5F746A}" type="pres">
      <dgm:prSet presAssocID="{DFE19190-8A59-4204-BE77-27067F67F0E5}" presName="Name9" presStyleLbl="parChTrans1D2" presStyleIdx="3" presStyleCnt="5"/>
      <dgm:spPr/>
      <dgm:t>
        <a:bodyPr/>
        <a:lstStyle/>
        <a:p>
          <a:endParaRPr lang="pt-PT"/>
        </a:p>
      </dgm:t>
    </dgm:pt>
    <dgm:pt modelId="{3AF1AEFF-1479-48D1-8984-724523247CA4}" type="pres">
      <dgm:prSet presAssocID="{DFE19190-8A59-4204-BE77-27067F67F0E5}" presName="connTx" presStyleLbl="parChTrans1D2" presStyleIdx="3" presStyleCnt="5"/>
      <dgm:spPr/>
      <dgm:t>
        <a:bodyPr/>
        <a:lstStyle/>
        <a:p>
          <a:endParaRPr lang="pt-PT"/>
        </a:p>
      </dgm:t>
    </dgm:pt>
    <dgm:pt modelId="{9CA7F6CE-E0C8-4FEC-BFB9-B7AC4A9B1D2B}" type="pres">
      <dgm:prSet presAssocID="{B5551240-C768-4D1C-B411-A5D6D5446FC0}" presName="node" presStyleLbl="node1" presStyleIdx="3" presStyleCnt="5" custRadScaleRad="156678" custRadScaleInc="62353">
        <dgm:presLayoutVars>
          <dgm:bulletEnabled val="1"/>
        </dgm:presLayoutVars>
      </dgm:prSet>
      <dgm:spPr/>
      <dgm:t>
        <a:bodyPr/>
        <a:lstStyle/>
        <a:p>
          <a:endParaRPr lang="pt-PT"/>
        </a:p>
      </dgm:t>
    </dgm:pt>
    <dgm:pt modelId="{2843FD24-A6A0-4769-BB8A-F8B8C907E08A}" type="pres">
      <dgm:prSet presAssocID="{50C439AD-DF17-44E7-B8A7-D254AFF7D9E0}" presName="Name9" presStyleLbl="parChTrans1D2" presStyleIdx="4" presStyleCnt="5"/>
      <dgm:spPr/>
      <dgm:t>
        <a:bodyPr/>
        <a:lstStyle/>
        <a:p>
          <a:endParaRPr lang="pt-PT"/>
        </a:p>
      </dgm:t>
    </dgm:pt>
    <dgm:pt modelId="{E0E842C7-0CC5-47D3-91F0-A496E380CB8C}" type="pres">
      <dgm:prSet presAssocID="{50C439AD-DF17-44E7-B8A7-D254AFF7D9E0}" presName="connTx" presStyleLbl="parChTrans1D2" presStyleIdx="4" presStyleCnt="5"/>
      <dgm:spPr/>
      <dgm:t>
        <a:bodyPr/>
        <a:lstStyle/>
        <a:p>
          <a:endParaRPr lang="pt-PT"/>
        </a:p>
      </dgm:t>
    </dgm:pt>
    <dgm:pt modelId="{7FF1BDE0-1078-4924-B65A-8F4E4D0D86C4}" type="pres">
      <dgm:prSet presAssocID="{869AF40C-DAEA-4D0C-801E-4A0E73FECEFE}" presName="node" presStyleLbl="node1" presStyleIdx="4" presStyleCnt="5" custRadScaleRad="220053" custRadScaleInc="31781">
        <dgm:presLayoutVars>
          <dgm:bulletEnabled val="1"/>
        </dgm:presLayoutVars>
      </dgm:prSet>
      <dgm:spPr/>
      <dgm:t>
        <a:bodyPr/>
        <a:lstStyle/>
        <a:p>
          <a:endParaRPr lang="pt-PT"/>
        </a:p>
      </dgm:t>
    </dgm:pt>
  </dgm:ptLst>
  <dgm:cxnLst>
    <dgm:cxn modelId="{919BD73B-81DD-44CC-9274-A0A4306BFE70}" type="presOf" srcId="{F73F38AA-6092-4DF2-8E71-9D87325142AE}" destId="{28EDFC89-D355-4116-AD05-39B2D26776ED}" srcOrd="0" destOrd="0" presId="urn:microsoft.com/office/officeart/2005/8/layout/radial1"/>
    <dgm:cxn modelId="{BC0446FA-A6B1-4353-B1C8-23733975CC3E}" srcId="{5F23E97E-6DE3-4A92-A736-A770C9513F66}" destId="{200EF69A-3C7A-4E37-90AA-2564D7F9DCEB}" srcOrd="2" destOrd="0" parTransId="{22C07099-223E-4789-90CD-CC2D2680818D}" sibTransId="{B81994E0-F56D-4DED-A0C2-9E3758B1F51B}"/>
    <dgm:cxn modelId="{22B09EF3-5325-4F2A-B1F9-FCBAD7572DC5}" type="presOf" srcId="{DFE19190-8A59-4204-BE77-27067F67F0E5}" destId="{0C3AF569-2C4F-43EC-9637-019D6D5F746A}" srcOrd="0" destOrd="0" presId="urn:microsoft.com/office/officeart/2005/8/layout/radial1"/>
    <dgm:cxn modelId="{8B989DEA-8C8C-4059-814D-E72154E2AD7C}" type="presOf" srcId="{200EF69A-3C7A-4E37-90AA-2564D7F9DCEB}" destId="{CF5FFA67-1972-4ED3-8320-E683545AF0E0}" srcOrd="0" destOrd="0" presId="urn:microsoft.com/office/officeart/2005/8/layout/radial1"/>
    <dgm:cxn modelId="{93A50171-0ED3-41C5-9316-0C3C1D4CAD0A}" srcId="{3B4E124E-FFA0-4E33-B619-821BC784E5F8}" destId="{5F23E97E-6DE3-4A92-A736-A770C9513F66}" srcOrd="0" destOrd="0" parTransId="{82CE4A6E-3B68-4AB2-AC60-097EACC96E10}" sibTransId="{525B1F3A-2FF4-41BC-A86F-EAF7BDEB16C7}"/>
    <dgm:cxn modelId="{566DCD7C-F6B0-4F4D-93F4-8D55B9424E62}" type="presOf" srcId="{7CFCE61D-A7FB-46F7-862C-552608AF7CBD}" destId="{85E72212-CBEC-47D1-A58D-07CEF60774CB}" srcOrd="0" destOrd="0" presId="urn:microsoft.com/office/officeart/2005/8/layout/radial1"/>
    <dgm:cxn modelId="{60851FFA-F822-43E4-91B9-96C7E2B97DF6}" srcId="{5F23E97E-6DE3-4A92-A736-A770C9513F66}" destId="{43D4CDFD-5BE8-44E1-93C2-B99E2D3DA143}" srcOrd="1" destOrd="0" parTransId="{7CFCE61D-A7FB-46F7-862C-552608AF7CBD}" sibTransId="{511D9406-62DF-4FD7-A3AD-2B4A0E04C67A}"/>
    <dgm:cxn modelId="{CE467D01-AE04-4333-A2F5-70E3F00BCF8B}" srcId="{5F23E97E-6DE3-4A92-A736-A770C9513F66}" destId="{869AF40C-DAEA-4D0C-801E-4A0E73FECEFE}" srcOrd="4" destOrd="0" parTransId="{50C439AD-DF17-44E7-B8A7-D254AFF7D9E0}" sibTransId="{11EF83C4-C163-4EDB-8BFB-0F0F38B1D1D4}"/>
    <dgm:cxn modelId="{1AA50208-6707-425E-AF46-61FDB60DDEF9}" type="presOf" srcId="{7CFCE61D-A7FB-46F7-862C-552608AF7CBD}" destId="{858E8EC0-8BBC-4C7B-A9AE-03CB2CDFCA97}" srcOrd="1" destOrd="0" presId="urn:microsoft.com/office/officeart/2005/8/layout/radial1"/>
    <dgm:cxn modelId="{2031CFCA-4B77-475A-B81E-786B24E09058}" type="presOf" srcId="{50C439AD-DF17-44E7-B8A7-D254AFF7D9E0}" destId="{2843FD24-A6A0-4769-BB8A-F8B8C907E08A}" srcOrd="0" destOrd="0" presId="urn:microsoft.com/office/officeart/2005/8/layout/radial1"/>
    <dgm:cxn modelId="{DDC8B57A-7304-459D-A87A-E381C71DAFF1}" type="presOf" srcId="{5F23E97E-6DE3-4A92-A736-A770C9513F66}" destId="{EA6AE5B1-CF06-4940-8F42-8F3F117878C6}" srcOrd="0" destOrd="0" presId="urn:microsoft.com/office/officeart/2005/8/layout/radial1"/>
    <dgm:cxn modelId="{5277B187-4385-4D76-8578-6149DA4D9998}" type="presOf" srcId="{F73F38AA-6092-4DF2-8E71-9D87325142AE}" destId="{9FCCF596-ED37-48F1-9B91-3035614F13E7}" srcOrd="1" destOrd="0" presId="urn:microsoft.com/office/officeart/2005/8/layout/radial1"/>
    <dgm:cxn modelId="{4A151814-41FF-4F78-9197-2E1824490197}" type="presOf" srcId="{50C439AD-DF17-44E7-B8A7-D254AFF7D9E0}" destId="{E0E842C7-0CC5-47D3-91F0-A496E380CB8C}" srcOrd="1" destOrd="0" presId="urn:microsoft.com/office/officeart/2005/8/layout/radial1"/>
    <dgm:cxn modelId="{AB4EF009-EB8F-41A6-A213-8BBBF465A963}" srcId="{5F23E97E-6DE3-4A92-A736-A770C9513F66}" destId="{E87D892A-95CC-4781-94FA-888716E1D677}" srcOrd="0" destOrd="0" parTransId="{F73F38AA-6092-4DF2-8E71-9D87325142AE}" sibTransId="{DAC07A13-E2E4-4811-9588-9622A200258C}"/>
    <dgm:cxn modelId="{C372662C-2F7F-45FF-9431-5A86C5894489}" type="presOf" srcId="{E87D892A-95CC-4781-94FA-888716E1D677}" destId="{07DEE579-4D8B-4080-96C3-7B711F0FEB6D}" srcOrd="0" destOrd="0" presId="urn:microsoft.com/office/officeart/2005/8/layout/radial1"/>
    <dgm:cxn modelId="{FA94D651-5BA2-496F-AD60-9D408105F366}" type="presOf" srcId="{3B4E124E-FFA0-4E33-B619-821BC784E5F8}" destId="{D1A58AE3-E2A7-4382-B56C-A5A74188F76C}" srcOrd="0" destOrd="0" presId="urn:microsoft.com/office/officeart/2005/8/layout/radial1"/>
    <dgm:cxn modelId="{D4A13A1E-CCEB-4861-8D23-15AF3F52CC3F}" type="presOf" srcId="{DFE19190-8A59-4204-BE77-27067F67F0E5}" destId="{3AF1AEFF-1479-48D1-8984-724523247CA4}" srcOrd="1" destOrd="0" presId="urn:microsoft.com/office/officeart/2005/8/layout/radial1"/>
    <dgm:cxn modelId="{949EAFC5-865B-47CB-9396-5152F0FC5783}" srcId="{5F23E97E-6DE3-4A92-A736-A770C9513F66}" destId="{B5551240-C768-4D1C-B411-A5D6D5446FC0}" srcOrd="3" destOrd="0" parTransId="{DFE19190-8A59-4204-BE77-27067F67F0E5}" sibTransId="{71558F5D-E164-4106-80B3-865EBA1F643F}"/>
    <dgm:cxn modelId="{C8D92BEB-E065-4F23-88BD-9EDDE93E85CB}" type="presOf" srcId="{43D4CDFD-5BE8-44E1-93C2-B99E2D3DA143}" destId="{2BE115D9-6531-4694-9282-9F32897F86DE}" srcOrd="0" destOrd="0" presId="urn:microsoft.com/office/officeart/2005/8/layout/radial1"/>
    <dgm:cxn modelId="{D82648D5-6F69-4E07-AC67-1BAD14658414}" type="presOf" srcId="{B5551240-C768-4D1C-B411-A5D6D5446FC0}" destId="{9CA7F6CE-E0C8-4FEC-BFB9-B7AC4A9B1D2B}" srcOrd="0" destOrd="0" presId="urn:microsoft.com/office/officeart/2005/8/layout/radial1"/>
    <dgm:cxn modelId="{6F13DE46-29BA-4251-8125-799B2544021B}" type="presOf" srcId="{22C07099-223E-4789-90CD-CC2D2680818D}" destId="{C69E5FC5-EF76-456E-BB68-9C18A3E2BB2D}" srcOrd="1" destOrd="0" presId="urn:microsoft.com/office/officeart/2005/8/layout/radial1"/>
    <dgm:cxn modelId="{557A6EAF-FE6E-492D-A28E-A787A9BB24A0}" type="presOf" srcId="{22C07099-223E-4789-90CD-CC2D2680818D}" destId="{F8CF8DCB-C972-477B-B006-2F563932FEC9}" srcOrd="0" destOrd="0" presId="urn:microsoft.com/office/officeart/2005/8/layout/radial1"/>
    <dgm:cxn modelId="{E5ADE39B-6E72-4FBF-9FA8-625DCAC85363}" type="presOf" srcId="{869AF40C-DAEA-4D0C-801E-4A0E73FECEFE}" destId="{7FF1BDE0-1078-4924-B65A-8F4E4D0D86C4}" srcOrd="0" destOrd="0" presId="urn:microsoft.com/office/officeart/2005/8/layout/radial1"/>
    <dgm:cxn modelId="{9E39000E-274C-4DB8-B9AD-2B4B88E33794}" type="presParOf" srcId="{D1A58AE3-E2A7-4382-B56C-A5A74188F76C}" destId="{EA6AE5B1-CF06-4940-8F42-8F3F117878C6}" srcOrd="0" destOrd="0" presId="urn:microsoft.com/office/officeart/2005/8/layout/radial1"/>
    <dgm:cxn modelId="{3D4244C4-2D1B-4FEF-830E-A6AD45AAD295}" type="presParOf" srcId="{D1A58AE3-E2A7-4382-B56C-A5A74188F76C}" destId="{28EDFC89-D355-4116-AD05-39B2D26776ED}" srcOrd="1" destOrd="0" presId="urn:microsoft.com/office/officeart/2005/8/layout/radial1"/>
    <dgm:cxn modelId="{64BF7C44-D81E-42C3-8C8D-459189F56720}" type="presParOf" srcId="{28EDFC89-D355-4116-AD05-39B2D26776ED}" destId="{9FCCF596-ED37-48F1-9B91-3035614F13E7}" srcOrd="0" destOrd="0" presId="urn:microsoft.com/office/officeart/2005/8/layout/radial1"/>
    <dgm:cxn modelId="{77497570-0E06-4B09-9BB0-884D4D7B0C9D}" type="presParOf" srcId="{D1A58AE3-E2A7-4382-B56C-A5A74188F76C}" destId="{07DEE579-4D8B-4080-96C3-7B711F0FEB6D}" srcOrd="2" destOrd="0" presId="urn:microsoft.com/office/officeart/2005/8/layout/radial1"/>
    <dgm:cxn modelId="{2E86D832-4B56-4CEF-8E2F-B9C72CF0B20A}" type="presParOf" srcId="{D1A58AE3-E2A7-4382-B56C-A5A74188F76C}" destId="{85E72212-CBEC-47D1-A58D-07CEF60774CB}" srcOrd="3" destOrd="0" presId="urn:microsoft.com/office/officeart/2005/8/layout/radial1"/>
    <dgm:cxn modelId="{6A97CF03-D24C-4575-A354-D4DB6D313C62}" type="presParOf" srcId="{85E72212-CBEC-47D1-A58D-07CEF60774CB}" destId="{858E8EC0-8BBC-4C7B-A9AE-03CB2CDFCA97}" srcOrd="0" destOrd="0" presId="urn:microsoft.com/office/officeart/2005/8/layout/radial1"/>
    <dgm:cxn modelId="{084E4E22-6C8C-4475-8DDB-6B4909FECC6B}" type="presParOf" srcId="{D1A58AE3-E2A7-4382-B56C-A5A74188F76C}" destId="{2BE115D9-6531-4694-9282-9F32897F86DE}" srcOrd="4" destOrd="0" presId="urn:microsoft.com/office/officeart/2005/8/layout/radial1"/>
    <dgm:cxn modelId="{60D25E04-359A-4CF6-8A68-507AAB54038F}" type="presParOf" srcId="{D1A58AE3-E2A7-4382-B56C-A5A74188F76C}" destId="{F8CF8DCB-C972-477B-B006-2F563932FEC9}" srcOrd="5" destOrd="0" presId="urn:microsoft.com/office/officeart/2005/8/layout/radial1"/>
    <dgm:cxn modelId="{27112331-3850-405F-93CD-9CE02147CEF0}" type="presParOf" srcId="{F8CF8DCB-C972-477B-B006-2F563932FEC9}" destId="{C69E5FC5-EF76-456E-BB68-9C18A3E2BB2D}" srcOrd="0" destOrd="0" presId="urn:microsoft.com/office/officeart/2005/8/layout/radial1"/>
    <dgm:cxn modelId="{13273769-6B7A-404D-BF20-2DE5EDE9493B}" type="presParOf" srcId="{D1A58AE3-E2A7-4382-B56C-A5A74188F76C}" destId="{CF5FFA67-1972-4ED3-8320-E683545AF0E0}" srcOrd="6" destOrd="0" presId="urn:microsoft.com/office/officeart/2005/8/layout/radial1"/>
    <dgm:cxn modelId="{51119ED2-F31F-4C9F-A39C-85E708DF43A4}" type="presParOf" srcId="{D1A58AE3-E2A7-4382-B56C-A5A74188F76C}" destId="{0C3AF569-2C4F-43EC-9637-019D6D5F746A}" srcOrd="7" destOrd="0" presId="urn:microsoft.com/office/officeart/2005/8/layout/radial1"/>
    <dgm:cxn modelId="{9CB2D1C2-74E5-47C7-82B6-4AB9707030F0}" type="presParOf" srcId="{0C3AF569-2C4F-43EC-9637-019D6D5F746A}" destId="{3AF1AEFF-1479-48D1-8984-724523247CA4}" srcOrd="0" destOrd="0" presId="urn:microsoft.com/office/officeart/2005/8/layout/radial1"/>
    <dgm:cxn modelId="{D266F545-7A09-4204-9543-4A869E8608D6}" type="presParOf" srcId="{D1A58AE3-E2A7-4382-B56C-A5A74188F76C}" destId="{9CA7F6CE-E0C8-4FEC-BFB9-B7AC4A9B1D2B}" srcOrd="8" destOrd="0" presId="urn:microsoft.com/office/officeart/2005/8/layout/radial1"/>
    <dgm:cxn modelId="{9B6142F7-2D4F-4D93-A715-7E2F55CB2041}" type="presParOf" srcId="{D1A58AE3-E2A7-4382-B56C-A5A74188F76C}" destId="{2843FD24-A6A0-4769-BB8A-F8B8C907E08A}" srcOrd="9" destOrd="0" presId="urn:microsoft.com/office/officeart/2005/8/layout/radial1"/>
    <dgm:cxn modelId="{A6412683-C777-4C21-8288-DD8CBADDC65C}" type="presParOf" srcId="{2843FD24-A6A0-4769-BB8A-F8B8C907E08A}" destId="{E0E842C7-0CC5-47D3-91F0-A496E380CB8C}" srcOrd="0" destOrd="0" presId="urn:microsoft.com/office/officeart/2005/8/layout/radial1"/>
    <dgm:cxn modelId="{4B147151-C5E9-478F-9E3B-53A0E2B06864}" type="presParOf" srcId="{D1A58AE3-E2A7-4382-B56C-A5A74188F76C}" destId="{7FF1BDE0-1078-4924-B65A-8F4E4D0D86C4}" srcOrd="10" destOrd="0" presId="urn:microsoft.com/office/officeart/2005/8/layout/radial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AE5B1-CF06-4940-8F42-8F3F117878C6}">
      <dsp:nvSpPr>
        <dsp:cNvPr id="0" name=""/>
        <dsp:cNvSpPr/>
      </dsp:nvSpPr>
      <dsp:spPr>
        <a:xfrm>
          <a:off x="2700662" y="620334"/>
          <a:ext cx="3525082" cy="3497889"/>
        </a:xfrm>
        <a:prstGeom prst="ellipse">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ts val="1200"/>
            </a:spcAft>
          </a:pPr>
          <a:r>
            <a:rPr lang="pt-PT" sz="2400" b="1" kern="1200" dirty="0" smtClean="0">
              <a:solidFill>
                <a:schemeClr val="tx1">
                  <a:lumMod val="65000"/>
                  <a:lumOff val="35000"/>
                </a:schemeClr>
              </a:solidFill>
            </a:rPr>
            <a:t>GPA</a:t>
          </a:r>
        </a:p>
        <a:p>
          <a:pPr lvl="0" algn="ctr" defTabSz="1066800">
            <a:lnSpc>
              <a:spcPct val="90000"/>
            </a:lnSpc>
            <a:spcBef>
              <a:spcPct val="0"/>
            </a:spcBef>
            <a:spcAft>
              <a:spcPts val="1800"/>
            </a:spcAft>
          </a:pPr>
          <a:r>
            <a:rPr lang="pt-PT" sz="2000" kern="1200" dirty="0" smtClean="0">
              <a:solidFill>
                <a:schemeClr val="tx1">
                  <a:lumMod val="65000"/>
                  <a:lumOff val="35000"/>
                </a:schemeClr>
              </a:solidFill>
            </a:rPr>
            <a:t>Secretariado de exames</a:t>
          </a:r>
        </a:p>
        <a:p>
          <a:pPr lvl="0" algn="ctr" defTabSz="1066800">
            <a:lnSpc>
              <a:spcPct val="90000"/>
            </a:lnSpc>
            <a:spcBef>
              <a:spcPct val="0"/>
            </a:spcBef>
            <a:spcAft>
              <a:spcPts val="1800"/>
            </a:spcAft>
          </a:pPr>
          <a:r>
            <a:rPr lang="pt-PT" sz="2000" kern="1200" dirty="0" smtClean="0">
              <a:solidFill>
                <a:schemeClr val="tx1">
                  <a:lumMod val="65000"/>
                  <a:lumOff val="35000"/>
                </a:schemeClr>
              </a:solidFill>
            </a:rPr>
            <a:t>Programa </a:t>
          </a:r>
          <a:r>
            <a:rPr lang="pt-PT" sz="2000" kern="1200" dirty="0" err="1" smtClean="0">
              <a:solidFill>
                <a:schemeClr val="tx1">
                  <a:lumMod val="65000"/>
                  <a:lumOff val="35000"/>
                </a:schemeClr>
              </a:solidFill>
            </a:rPr>
            <a:t>PAEB</a:t>
          </a:r>
          <a:endParaRPr lang="pt-PT" sz="2000" kern="1200" dirty="0" smtClean="0">
            <a:solidFill>
              <a:schemeClr val="tx1">
                <a:lumMod val="65000"/>
                <a:lumOff val="35000"/>
              </a:schemeClr>
            </a:solidFill>
          </a:endParaRPr>
        </a:p>
        <a:p>
          <a:pPr lvl="0" algn="ctr" defTabSz="1066800">
            <a:lnSpc>
              <a:spcPct val="90000"/>
            </a:lnSpc>
            <a:spcBef>
              <a:spcPct val="0"/>
            </a:spcBef>
            <a:spcAft>
              <a:spcPts val="1800"/>
            </a:spcAft>
          </a:pPr>
          <a:r>
            <a:rPr lang="pt-PT" sz="2000" kern="1200" dirty="0" err="1" smtClean="0">
              <a:solidFill>
                <a:schemeClr val="tx1">
                  <a:lumMod val="65000"/>
                  <a:lumOff val="35000"/>
                </a:schemeClr>
              </a:solidFill>
            </a:rPr>
            <a:t>Receção</a:t>
          </a:r>
          <a:r>
            <a:rPr lang="pt-PT" sz="2000" kern="1200" dirty="0" smtClean="0">
              <a:solidFill>
                <a:schemeClr val="tx1">
                  <a:lumMod val="65000"/>
                  <a:lumOff val="35000"/>
                </a:schemeClr>
              </a:solidFill>
            </a:rPr>
            <a:t> dos sacos das provas escritas</a:t>
          </a:r>
        </a:p>
        <a:p>
          <a:pPr lvl="0" algn="ctr" defTabSz="1066800">
            <a:lnSpc>
              <a:spcPct val="90000"/>
            </a:lnSpc>
            <a:spcBef>
              <a:spcPct val="0"/>
            </a:spcBef>
            <a:spcAft>
              <a:spcPct val="35000"/>
            </a:spcAft>
          </a:pPr>
          <a:endParaRPr lang="pt-PT" sz="1800" kern="1200" dirty="0"/>
        </a:p>
      </dsp:txBody>
      <dsp:txXfrm>
        <a:off x="3216898" y="1132588"/>
        <a:ext cx="2492610" cy="2473381"/>
      </dsp:txXfrm>
    </dsp:sp>
    <dsp:sp modelId="{28EDFC89-D355-4116-AD05-39B2D26776ED}">
      <dsp:nvSpPr>
        <dsp:cNvPr id="0" name=""/>
        <dsp:cNvSpPr/>
      </dsp:nvSpPr>
      <dsp:spPr>
        <a:xfrm rot="19792648">
          <a:off x="5924476" y="1247907"/>
          <a:ext cx="892388" cy="29300"/>
        </a:xfrm>
        <a:custGeom>
          <a:avLst/>
          <a:gdLst/>
          <a:ahLst/>
          <a:cxnLst/>
          <a:rect l="0" t="0" r="0" b="0"/>
          <a:pathLst>
            <a:path>
              <a:moveTo>
                <a:pt x="0" y="14650"/>
              </a:moveTo>
              <a:lnTo>
                <a:pt x="892388" y="14650"/>
              </a:lnTo>
            </a:path>
          </a:pathLst>
        </a:custGeom>
        <a:noFill/>
        <a:ln w="9525" cap="flat" cmpd="sng" algn="ctr">
          <a:solidFill>
            <a:schemeClr val="accent4">
              <a:shade val="95000"/>
              <a:satMod val="105000"/>
            </a:schemeClr>
          </a:solidFill>
          <a:prstDash val="solid"/>
        </a:ln>
        <a:effectLst/>
      </dsp:spPr>
      <dsp:style>
        <a:lnRef idx="1">
          <a:schemeClr val="accent4"/>
        </a:lnRef>
        <a:fillRef idx="0">
          <a:schemeClr val="accent4"/>
        </a:fillRef>
        <a:effectRef idx="0">
          <a:schemeClr val="accent4"/>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PT" sz="500" kern="1200"/>
        </a:p>
      </dsp:txBody>
      <dsp:txXfrm>
        <a:off x="6348360" y="1240247"/>
        <a:ext cx="44619" cy="44619"/>
      </dsp:txXfrm>
    </dsp:sp>
    <dsp:sp modelId="{07DEE579-4D8B-4080-96C3-7B711F0FEB6D}">
      <dsp:nvSpPr>
        <dsp:cNvPr id="0" name=""/>
        <dsp:cNvSpPr/>
      </dsp:nvSpPr>
      <dsp:spPr>
        <a:xfrm>
          <a:off x="6663214" y="0"/>
          <a:ext cx="1383139" cy="1383139"/>
        </a:xfrm>
        <a:prstGeom prst="ellipse">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pt-PT" sz="2200" kern="1200" dirty="0" smtClean="0"/>
            <a:t>EB1</a:t>
          </a:r>
          <a:endParaRPr lang="pt-PT" sz="2200" kern="1200" dirty="0"/>
        </a:p>
      </dsp:txBody>
      <dsp:txXfrm>
        <a:off x="6865770" y="202556"/>
        <a:ext cx="978027" cy="978027"/>
      </dsp:txXfrm>
    </dsp:sp>
    <dsp:sp modelId="{85E72212-CBEC-47D1-A58D-07CEF60774CB}">
      <dsp:nvSpPr>
        <dsp:cNvPr id="0" name=""/>
        <dsp:cNvSpPr/>
      </dsp:nvSpPr>
      <dsp:spPr>
        <a:xfrm rot="51913">
          <a:off x="6225489" y="2387952"/>
          <a:ext cx="888445" cy="29300"/>
        </a:xfrm>
        <a:custGeom>
          <a:avLst/>
          <a:gdLst/>
          <a:ahLst/>
          <a:cxnLst/>
          <a:rect l="0" t="0" r="0" b="0"/>
          <a:pathLst>
            <a:path>
              <a:moveTo>
                <a:pt x="0" y="14650"/>
              </a:moveTo>
              <a:lnTo>
                <a:pt x="888445" y="14650"/>
              </a:lnTo>
            </a:path>
          </a:pathLst>
        </a:custGeom>
        <a:noFill/>
        <a:ln w="9525" cap="flat" cmpd="sng" algn="ctr">
          <a:solidFill>
            <a:schemeClr val="accent4">
              <a:shade val="95000"/>
              <a:satMod val="105000"/>
            </a:schemeClr>
          </a:solidFill>
          <a:prstDash val="solid"/>
        </a:ln>
        <a:effectLst/>
      </dsp:spPr>
      <dsp:style>
        <a:lnRef idx="1">
          <a:schemeClr val="accent4"/>
        </a:lnRef>
        <a:fillRef idx="0">
          <a:schemeClr val="accent4"/>
        </a:fillRef>
        <a:effectRef idx="0">
          <a:schemeClr val="accent4"/>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PT" sz="500" kern="1200"/>
        </a:p>
      </dsp:txBody>
      <dsp:txXfrm>
        <a:off x="6647501" y="2380391"/>
        <a:ext cx="44422" cy="44422"/>
      </dsp:txXfrm>
    </dsp:sp>
    <dsp:sp modelId="{2BE115D9-6531-4694-9282-9F32897F86DE}">
      <dsp:nvSpPr>
        <dsp:cNvPr id="0" name=""/>
        <dsp:cNvSpPr/>
      </dsp:nvSpPr>
      <dsp:spPr>
        <a:xfrm>
          <a:off x="7113805" y="1728184"/>
          <a:ext cx="1383139" cy="1383139"/>
        </a:xfrm>
        <a:prstGeom prst="ellipse">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pt-PT" sz="2200" kern="1200" dirty="0" smtClean="0"/>
            <a:t>EB1</a:t>
          </a:r>
          <a:endParaRPr lang="pt-PT" sz="2200" kern="1200" dirty="0"/>
        </a:p>
      </dsp:txBody>
      <dsp:txXfrm>
        <a:off x="7316361" y="1930740"/>
        <a:ext cx="978027" cy="978027"/>
      </dsp:txXfrm>
    </dsp:sp>
    <dsp:sp modelId="{F8CF8DCB-C972-477B-B006-2F563932FEC9}">
      <dsp:nvSpPr>
        <dsp:cNvPr id="0" name=""/>
        <dsp:cNvSpPr/>
      </dsp:nvSpPr>
      <dsp:spPr>
        <a:xfrm rot="2276955">
          <a:off x="5829439" y="3492177"/>
          <a:ext cx="184839" cy="29300"/>
        </a:xfrm>
        <a:custGeom>
          <a:avLst/>
          <a:gdLst/>
          <a:ahLst/>
          <a:cxnLst/>
          <a:rect l="0" t="0" r="0" b="0"/>
          <a:pathLst>
            <a:path>
              <a:moveTo>
                <a:pt x="0" y="14650"/>
              </a:moveTo>
              <a:lnTo>
                <a:pt x="184839" y="14650"/>
              </a:lnTo>
            </a:path>
          </a:pathLst>
        </a:custGeom>
        <a:noFill/>
        <a:ln w="9525" cap="flat" cmpd="sng" algn="ctr">
          <a:solidFill>
            <a:schemeClr val="accent4">
              <a:shade val="95000"/>
              <a:satMod val="105000"/>
            </a:schemeClr>
          </a:solidFill>
          <a:prstDash val="solid"/>
        </a:ln>
        <a:effectLst/>
      </dsp:spPr>
      <dsp:style>
        <a:lnRef idx="1">
          <a:schemeClr val="accent4"/>
        </a:lnRef>
        <a:fillRef idx="0">
          <a:schemeClr val="accent4"/>
        </a:fillRef>
        <a:effectRef idx="0">
          <a:schemeClr val="accent4"/>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PT" sz="500" kern="1200"/>
        </a:p>
      </dsp:txBody>
      <dsp:txXfrm>
        <a:off x="5917238" y="3502206"/>
        <a:ext cx="9241" cy="9241"/>
      </dsp:txXfrm>
    </dsp:sp>
    <dsp:sp modelId="{CF5FFA67-1972-4ED3-8320-E683545AF0E0}">
      <dsp:nvSpPr>
        <dsp:cNvPr id="0" name=""/>
        <dsp:cNvSpPr/>
      </dsp:nvSpPr>
      <dsp:spPr>
        <a:xfrm>
          <a:off x="5848508" y="3297382"/>
          <a:ext cx="1383139" cy="1383139"/>
        </a:xfrm>
        <a:prstGeom prst="ellipse">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pt-PT" sz="2200" kern="1200" dirty="0" smtClean="0"/>
            <a:t>EB1</a:t>
          </a:r>
          <a:endParaRPr lang="pt-PT" sz="2200" kern="1200" dirty="0"/>
        </a:p>
      </dsp:txBody>
      <dsp:txXfrm>
        <a:off x="6051064" y="3499938"/>
        <a:ext cx="978027" cy="978027"/>
      </dsp:txXfrm>
    </dsp:sp>
    <dsp:sp modelId="{0C3AF569-2C4F-43EC-9637-019D6D5F746A}">
      <dsp:nvSpPr>
        <dsp:cNvPr id="0" name=""/>
        <dsp:cNvSpPr/>
      </dsp:nvSpPr>
      <dsp:spPr>
        <a:xfrm rot="8896254">
          <a:off x="2384878" y="3445082"/>
          <a:ext cx="629470" cy="29300"/>
        </a:xfrm>
        <a:custGeom>
          <a:avLst/>
          <a:gdLst/>
          <a:ahLst/>
          <a:cxnLst/>
          <a:rect l="0" t="0" r="0" b="0"/>
          <a:pathLst>
            <a:path>
              <a:moveTo>
                <a:pt x="0" y="14650"/>
              </a:moveTo>
              <a:lnTo>
                <a:pt x="629470" y="14650"/>
              </a:lnTo>
            </a:path>
          </a:pathLst>
        </a:custGeom>
        <a:noFill/>
        <a:ln w="9525" cap="flat" cmpd="sng" algn="ctr">
          <a:solidFill>
            <a:schemeClr val="accent4">
              <a:shade val="95000"/>
              <a:satMod val="105000"/>
            </a:schemeClr>
          </a:solidFill>
          <a:prstDash val="solid"/>
        </a:ln>
        <a:effectLst/>
      </dsp:spPr>
      <dsp:style>
        <a:lnRef idx="1">
          <a:schemeClr val="accent4"/>
        </a:lnRef>
        <a:fillRef idx="0">
          <a:schemeClr val="accent4"/>
        </a:fillRef>
        <a:effectRef idx="0">
          <a:schemeClr val="accent4"/>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PT" sz="500" kern="1200"/>
        </a:p>
      </dsp:txBody>
      <dsp:txXfrm rot="10800000">
        <a:off x="2683876" y="3443996"/>
        <a:ext cx="31473" cy="31473"/>
      </dsp:txXfrm>
    </dsp:sp>
    <dsp:sp modelId="{9CA7F6CE-E0C8-4FEC-BFB9-B7AC4A9B1D2B}">
      <dsp:nvSpPr>
        <dsp:cNvPr id="0" name=""/>
        <dsp:cNvSpPr/>
      </dsp:nvSpPr>
      <dsp:spPr>
        <a:xfrm>
          <a:off x="1152137" y="3297382"/>
          <a:ext cx="1383139" cy="1383139"/>
        </a:xfrm>
        <a:prstGeom prst="ellipse">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pt-PT" sz="2200" kern="1200" dirty="0" smtClean="0"/>
            <a:t>Colégio</a:t>
          </a:r>
          <a:endParaRPr lang="pt-PT" sz="2200" kern="1200" dirty="0"/>
        </a:p>
      </dsp:txBody>
      <dsp:txXfrm>
        <a:off x="1354693" y="3499938"/>
        <a:ext cx="978027" cy="978027"/>
      </dsp:txXfrm>
    </dsp:sp>
    <dsp:sp modelId="{2843FD24-A6A0-4769-BB8A-F8B8C907E08A}">
      <dsp:nvSpPr>
        <dsp:cNvPr id="0" name=""/>
        <dsp:cNvSpPr/>
      </dsp:nvSpPr>
      <dsp:spPr>
        <a:xfrm rot="12275326">
          <a:off x="1354074" y="1293451"/>
          <a:ext cx="1580229" cy="29300"/>
        </a:xfrm>
        <a:custGeom>
          <a:avLst/>
          <a:gdLst/>
          <a:ahLst/>
          <a:cxnLst/>
          <a:rect l="0" t="0" r="0" b="0"/>
          <a:pathLst>
            <a:path>
              <a:moveTo>
                <a:pt x="0" y="14650"/>
              </a:moveTo>
              <a:lnTo>
                <a:pt x="1580229" y="14650"/>
              </a:lnTo>
            </a:path>
          </a:pathLst>
        </a:custGeom>
        <a:noFill/>
        <a:ln w="9525" cap="flat" cmpd="sng" algn="ctr">
          <a:solidFill>
            <a:schemeClr val="accent4">
              <a:shade val="95000"/>
              <a:satMod val="105000"/>
            </a:schemeClr>
          </a:solidFill>
          <a:prstDash val="solid"/>
        </a:ln>
        <a:effectLst/>
      </dsp:spPr>
      <dsp:style>
        <a:lnRef idx="1">
          <a:schemeClr val="accent4"/>
        </a:lnRef>
        <a:fillRef idx="0">
          <a:schemeClr val="accent4"/>
        </a:fillRef>
        <a:effectRef idx="0">
          <a:schemeClr val="accent4"/>
        </a:effectRef>
        <a:fontRef idx="minor">
          <a:schemeClr val="tx1"/>
        </a:fontRef>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pt-PT" sz="600" kern="1200"/>
        </a:p>
      </dsp:txBody>
      <dsp:txXfrm rot="10800000">
        <a:off x="2104683" y="1268596"/>
        <a:ext cx="79011" cy="79011"/>
      </dsp:txXfrm>
    </dsp:sp>
    <dsp:sp modelId="{7FF1BDE0-1078-4924-B65A-8F4E4D0D86C4}">
      <dsp:nvSpPr>
        <dsp:cNvPr id="0" name=""/>
        <dsp:cNvSpPr/>
      </dsp:nvSpPr>
      <dsp:spPr>
        <a:xfrm>
          <a:off x="105297" y="0"/>
          <a:ext cx="1383139" cy="1383139"/>
        </a:xfrm>
        <a:prstGeom prst="ellipse">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pt-PT" sz="2200" kern="1200" dirty="0" smtClean="0"/>
            <a:t>Sacos de provas</a:t>
          </a:r>
          <a:endParaRPr lang="pt-PT" sz="2200" kern="1200" dirty="0"/>
        </a:p>
      </dsp:txBody>
      <dsp:txXfrm>
        <a:off x="307853" y="202556"/>
        <a:ext cx="978027" cy="97802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58765086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teal">
  <p:cSld name="TITLE_1">
    <p:bg>
      <p:bgPr>
        <a:solidFill>
          <a:srgbClr val="6CF3CE"/>
        </a:solidFill>
        <a:effectLst/>
      </p:bgPr>
    </p:bg>
    <p:spTree>
      <p:nvGrpSpPr>
        <p:cNvPr id="1" name="Shape 12"/>
        <p:cNvGrpSpPr/>
        <p:nvPr/>
      </p:nvGrpSpPr>
      <p:grpSpPr>
        <a:xfrm>
          <a:off x="0" y="0"/>
          <a:ext cx="0" cy="0"/>
          <a:chOff x="0" y="0"/>
          <a:chExt cx="0" cy="0"/>
        </a:xfrm>
      </p:grpSpPr>
      <p:sp>
        <p:nvSpPr>
          <p:cNvPr id="13" name="Shape 13"/>
          <p:cNvSpPr/>
          <p:nvPr/>
        </p:nvSpPr>
        <p:spPr>
          <a:xfrm>
            <a:off x="181050" y="168450"/>
            <a:ext cx="8781900" cy="6521100"/>
          </a:xfrm>
          <a:prstGeom prst="rect">
            <a:avLst/>
          </a:prstGeom>
          <a:solidFill>
            <a:srgbClr val="00C5B9"/>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4" name="Shape 14"/>
          <p:cNvSpPr txBox="1">
            <a:spLocks noGrp="1"/>
          </p:cNvSpPr>
          <p:nvPr>
            <p:ph type="ctrTitle"/>
          </p:nvPr>
        </p:nvSpPr>
        <p:spPr>
          <a:xfrm>
            <a:off x="665225" y="2018025"/>
            <a:ext cx="4927500" cy="1546500"/>
          </a:xfrm>
          <a:prstGeom prst="rect">
            <a:avLst/>
          </a:prstGeom>
        </p:spPr>
        <p:txBody>
          <a:bodyPr spcFirstLastPara="1" wrap="square" lIns="91425" tIns="91425" rIns="91425" bIns="91425" anchor="b" anchorCtr="0"/>
          <a:lstStyle>
            <a:lvl1pPr lvl="0" algn="l" rtl="0">
              <a:spcBef>
                <a:spcPts val="0"/>
              </a:spcBef>
              <a:spcAft>
                <a:spcPts val="0"/>
              </a:spcAft>
              <a:buClr>
                <a:srgbClr val="FFFFFF"/>
              </a:buClr>
              <a:buSzPts val="4800"/>
              <a:buNone/>
              <a:defRPr sz="4800">
                <a:solidFill>
                  <a:srgbClr val="FFFFFF"/>
                </a:solidFill>
              </a:defRPr>
            </a:lvl1pPr>
            <a:lvl2pPr lvl="1" algn="l" rtl="0">
              <a:spcBef>
                <a:spcPts val="0"/>
              </a:spcBef>
              <a:spcAft>
                <a:spcPts val="0"/>
              </a:spcAft>
              <a:buClr>
                <a:srgbClr val="FFFFFF"/>
              </a:buClr>
              <a:buSzPts val="4800"/>
              <a:buNone/>
              <a:defRPr sz="4800">
                <a:solidFill>
                  <a:srgbClr val="FFFFFF"/>
                </a:solidFill>
              </a:defRPr>
            </a:lvl2pPr>
            <a:lvl3pPr lvl="2" algn="l" rtl="0">
              <a:spcBef>
                <a:spcPts val="0"/>
              </a:spcBef>
              <a:spcAft>
                <a:spcPts val="0"/>
              </a:spcAft>
              <a:buClr>
                <a:srgbClr val="FFFFFF"/>
              </a:buClr>
              <a:buSzPts val="4800"/>
              <a:buNone/>
              <a:defRPr sz="4800">
                <a:solidFill>
                  <a:srgbClr val="FFFFFF"/>
                </a:solidFill>
              </a:defRPr>
            </a:lvl3pPr>
            <a:lvl4pPr lvl="3" algn="l" rtl="0">
              <a:spcBef>
                <a:spcPts val="0"/>
              </a:spcBef>
              <a:spcAft>
                <a:spcPts val="0"/>
              </a:spcAft>
              <a:buClr>
                <a:srgbClr val="FFFFFF"/>
              </a:buClr>
              <a:buSzPts val="4800"/>
              <a:buNone/>
              <a:defRPr sz="4800">
                <a:solidFill>
                  <a:srgbClr val="FFFFFF"/>
                </a:solidFill>
              </a:defRPr>
            </a:lvl4pPr>
            <a:lvl5pPr lvl="4" algn="l" rtl="0">
              <a:spcBef>
                <a:spcPts val="0"/>
              </a:spcBef>
              <a:spcAft>
                <a:spcPts val="0"/>
              </a:spcAft>
              <a:buClr>
                <a:srgbClr val="FFFFFF"/>
              </a:buClr>
              <a:buSzPts val="4800"/>
              <a:buNone/>
              <a:defRPr sz="4800">
                <a:solidFill>
                  <a:srgbClr val="FFFFFF"/>
                </a:solidFill>
              </a:defRPr>
            </a:lvl5pPr>
            <a:lvl6pPr lvl="5" algn="l" rtl="0">
              <a:spcBef>
                <a:spcPts val="0"/>
              </a:spcBef>
              <a:spcAft>
                <a:spcPts val="0"/>
              </a:spcAft>
              <a:buClr>
                <a:srgbClr val="FFFFFF"/>
              </a:buClr>
              <a:buSzPts val="4800"/>
              <a:buNone/>
              <a:defRPr sz="4800">
                <a:solidFill>
                  <a:srgbClr val="FFFFFF"/>
                </a:solidFill>
              </a:defRPr>
            </a:lvl6pPr>
            <a:lvl7pPr lvl="6" algn="l" rtl="0">
              <a:spcBef>
                <a:spcPts val="0"/>
              </a:spcBef>
              <a:spcAft>
                <a:spcPts val="0"/>
              </a:spcAft>
              <a:buClr>
                <a:srgbClr val="FFFFFF"/>
              </a:buClr>
              <a:buSzPts val="4800"/>
              <a:buNone/>
              <a:defRPr sz="4800">
                <a:solidFill>
                  <a:srgbClr val="FFFFFF"/>
                </a:solidFill>
              </a:defRPr>
            </a:lvl7pPr>
            <a:lvl8pPr lvl="7" algn="l" rtl="0">
              <a:spcBef>
                <a:spcPts val="0"/>
              </a:spcBef>
              <a:spcAft>
                <a:spcPts val="0"/>
              </a:spcAft>
              <a:buClr>
                <a:srgbClr val="FFFFFF"/>
              </a:buClr>
              <a:buSzPts val="4800"/>
              <a:buNone/>
              <a:defRPr sz="4800">
                <a:solidFill>
                  <a:srgbClr val="FFFFFF"/>
                </a:solidFill>
              </a:defRPr>
            </a:lvl8pPr>
            <a:lvl9pPr lvl="8" algn="l" rtl="0">
              <a:spcBef>
                <a:spcPts val="0"/>
              </a:spcBef>
              <a:spcAft>
                <a:spcPts val="0"/>
              </a:spcAft>
              <a:buClr>
                <a:srgbClr val="FFFFFF"/>
              </a:buClr>
              <a:buSzPts val="4800"/>
              <a:buNone/>
              <a:defRPr sz="4800">
                <a:solidFill>
                  <a:srgbClr val="FFFFFF"/>
                </a:solidFill>
              </a:defRPr>
            </a:lvl9pPr>
          </a:lstStyle>
          <a:p>
            <a:endParaRPr/>
          </a:p>
        </p:txBody>
      </p:sp>
      <p:sp>
        <p:nvSpPr>
          <p:cNvPr id="15" name="Shape 15"/>
          <p:cNvSpPr txBox="1">
            <a:spLocks noGrp="1"/>
          </p:cNvSpPr>
          <p:nvPr>
            <p:ph type="subTitle" idx="1"/>
          </p:nvPr>
        </p:nvSpPr>
        <p:spPr>
          <a:xfrm>
            <a:off x="854252" y="3922275"/>
            <a:ext cx="3815400" cy="993900"/>
          </a:xfrm>
          <a:prstGeom prst="rect">
            <a:avLst/>
          </a:prstGeom>
          <a:ln w="114300" cap="flat" cmpd="sng">
            <a:solidFill>
              <a:srgbClr val="FFFFFF"/>
            </a:solidFill>
            <a:prstDash val="solid"/>
            <a:miter lim="8000"/>
            <a:headEnd type="none" w="sm" len="sm"/>
            <a:tailEnd type="none" w="sm" len="sm"/>
          </a:ln>
        </p:spPr>
        <p:txBody>
          <a:bodyPr spcFirstLastPara="1" wrap="square" lIns="91425" tIns="91425" rIns="91425" bIns="91425" anchor="ctr" anchorCtr="0"/>
          <a:lstStyle>
            <a:lvl1pPr lvl="0" rtl="0">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1pPr>
            <a:lvl2pPr lvl="1" rtl="0">
              <a:spcBef>
                <a:spcPts val="0"/>
              </a:spcBef>
              <a:spcAft>
                <a:spcPts val="0"/>
              </a:spcAft>
              <a:buClr>
                <a:srgbClr val="FFFFFF"/>
              </a:buClr>
              <a:buSzPts val="2400"/>
              <a:buFont typeface="Source Sans Pro"/>
              <a:buNone/>
              <a:defRPr>
                <a:solidFill>
                  <a:srgbClr val="FFFFFF"/>
                </a:solidFill>
                <a:latin typeface="Source Sans Pro"/>
                <a:ea typeface="Source Sans Pro"/>
                <a:cs typeface="Source Sans Pro"/>
                <a:sym typeface="Source Sans Pro"/>
              </a:defRPr>
            </a:lvl2pPr>
            <a:lvl3pPr lvl="2" rtl="0">
              <a:spcBef>
                <a:spcPts val="0"/>
              </a:spcBef>
              <a:spcAft>
                <a:spcPts val="0"/>
              </a:spcAft>
              <a:buClr>
                <a:srgbClr val="FFFFFF"/>
              </a:buClr>
              <a:buSzPts val="2400"/>
              <a:buFont typeface="Source Sans Pro"/>
              <a:buNone/>
              <a:defRPr>
                <a:solidFill>
                  <a:srgbClr val="FFFFFF"/>
                </a:solidFill>
                <a:latin typeface="Source Sans Pro"/>
                <a:ea typeface="Source Sans Pro"/>
                <a:cs typeface="Source Sans Pro"/>
                <a:sym typeface="Source Sans Pro"/>
              </a:defRPr>
            </a:lvl3pPr>
            <a:lvl4pPr lvl="3" rtl="0">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4pPr>
            <a:lvl5pPr lvl="4" rtl="0">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5pPr>
            <a:lvl6pPr lvl="5" rtl="0">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6pPr>
            <a:lvl7pPr lvl="6" rtl="0">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7pPr>
            <a:lvl8pPr lvl="7" rtl="0">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8pPr>
            <a:lvl9pPr lvl="8" rtl="0">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9pPr>
          </a:lstStyle>
          <a:p>
            <a:endParaRPr/>
          </a:p>
        </p:txBody>
      </p:sp>
      <p:sp>
        <p:nvSpPr>
          <p:cNvPr id="16" name="Shape 16"/>
          <p:cNvSpPr/>
          <p:nvPr/>
        </p:nvSpPr>
        <p:spPr>
          <a:xfrm>
            <a:off x="1139933" y="3640725"/>
            <a:ext cx="274800" cy="274800"/>
          </a:xfrm>
          <a:prstGeom prst="rtTriangle">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ink">
  <p:cSld name="TITLE_1_2">
    <p:bg>
      <p:bgPr>
        <a:solidFill>
          <a:srgbClr val="FD8E80"/>
        </a:solidFill>
        <a:effectLst/>
      </p:bgPr>
    </p:bg>
    <p:spTree>
      <p:nvGrpSpPr>
        <p:cNvPr id="1" name="Shape 17"/>
        <p:cNvGrpSpPr/>
        <p:nvPr/>
      </p:nvGrpSpPr>
      <p:grpSpPr>
        <a:xfrm>
          <a:off x="0" y="0"/>
          <a:ext cx="0" cy="0"/>
          <a:chOff x="0" y="0"/>
          <a:chExt cx="0" cy="0"/>
        </a:xfrm>
      </p:grpSpPr>
      <p:sp>
        <p:nvSpPr>
          <p:cNvPr id="18" name="Shape 18"/>
          <p:cNvSpPr/>
          <p:nvPr/>
        </p:nvSpPr>
        <p:spPr>
          <a:xfrm>
            <a:off x="181050" y="168450"/>
            <a:ext cx="8781900" cy="6521100"/>
          </a:xfrm>
          <a:prstGeom prst="rect">
            <a:avLst/>
          </a:prstGeom>
          <a:solidFill>
            <a:srgbClr val="F0576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9" name="Shape 19"/>
          <p:cNvSpPr txBox="1">
            <a:spLocks noGrp="1"/>
          </p:cNvSpPr>
          <p:nvPr>
            <p:ph type="ctrTitle"/>
          </p:nvPr>
        </p:nvSpPr>
        <p:spPr>
          <a:xfrm>
            <a:off x="665225" y="2018025"/>
            <a:ext cx="4927500" cy="1546500"/>
          </a:xfrm>
          <a:prstGeom prst="rect">
            <a:avLst/>
          </a:prstGeom>
        </p:spPr>
        <p:txBody>
          <a:bodyPr spcFirstLastPara="1" wrap="square" lIns="91425" tIns="91425" rIns="91425" bIns="91425" anchor="ctr" anchorCtr="0"/>
          <a:lstStyle>
            <a:lvl1pPr lvl="0" algn="l" rtl="0">
              <a:spcBef>
                <a:spcPts val="0"/>
              </a:spcBef>
              <a:spcAft>
                <a:spcPts val="0"/>
              </a:spcAft>
              <a:buClr>
                <a:srgbClr val="FFFFFF"/>
              </a:buClr>
              <a:buSzPts val="4800"/>
              <a:buNone/>
              <a:defRPr sz="4800">
                <a:solidFill>
                  <a:srgbClr val="FFFFFF"/>
                </a:solidFill>
              </a:defRPr>
            </a:lvl1pPr>
            <a:lvl2pPr lvl="1" algn="l" rtl="0">
              <a:spcBef>
                <a:spcPts val="0"/>
              </a:spcBef>
              <a:spcAft>
                <a:spcPts val="0"/>
              </a:spcAft>
              <a:buClr>
                <a:srgbClr val="FFFFFF"/>
              </a:buClr>
              <a:buSzPts val="4800"/>
              <a:buNone/>
              <a:defRPr sz="4800">
                <a:solidFill>
                  <a:srgbClr val="FFFFFF"/>
                </a:solidFill>
              </a:defRPr>
            </a:lvl2pPr>
            <a:lvl3pPr lvl="2" algn="l" rtl="0">
              <a:spcBef>
                <a:spcPts val="0"/>
              </a:spcBef>
              <a:spcAft>
                <a:spcPts val="0"/>
              </a:spcAft>
              <a:buClr>
                <a:srgbClr val="FFFFFF"/>
              </a:buClr>
              <a:buSzPts val="4800"/>
              <a:buNone/>
              <a:defRPr sz="4800">
                <a:solidFill>
                  <a:srgbClr val="FFFFFF"/>
                </a:solidFill>
              </a:defRPr>
            </a:lvl3pPr>
            <a:lvl4pPr lvl="3" algn="l" rtl="0">
              <a:spcBef>
                <a:spcPts val="0"/>
              </a:spcBef>
              <a:spcAft>
                <a:spcPts val="0"/>
              </a:spcAft>
              <a:buClr>
                <a:srgbClr val="FFFFFF"/>
              </a:buClr>
              <a:buSzPts val="4800"/>
              <a:buNone/>
              <a:defRPr sz="4800">
                <a:solidFill>
                  <a:srgbClr val="FFFFFF"/>
                </a:solidFill>
              </a:defRPr>
            </a:lvl4pPr>
            <a:lvl5pPr lvl="4" algn="l" rtl="0">
              <a:spcBef>
                <a:spcPts val="0"/>
              </a:spcBef>
              <a:spcAft>
                <a:spcPts val="0"/>
              </a:spcAft>
              <a:buClr>
                <a:srgbClr val="FFFFFF"/>
              </a:buClr>
              <a:buSzPts val="4800"/>
              <a:buNone/>
              <a:defRPr sz="4800">
                <a:solidFill>
                  <a:srgbClr val="FFFFFF"/>
                </a:solidFill>
              </a:defRPr>
            </a:lvl5pPr>
            <a:lvl6pPr lvl="5" algn="l" rtl="0">
              <a:spcBef>
                <a:spcPts val="0"/>
              </a:spcBef>
              <a:spcAft>
                <a:spcPts val="0"/>
              </a:spcAft>
              <a:buClr>
                <a:srgbClr val="FFFFFF"/>
              </a:buClr>
              <a:buSzPts val="4800"/>
              <a:buNone/>
              <a:defRPr sz="4800">
                <a:solidFill>
                  <a:srgbClr val="FFFFFF"/>
                </a:solidFill>
              </a:defRPr>
            </a:lvl6pPr>
            <a:lvl7pPr lvl="6" algn="l" rtl="0">
              <a:spcBef>
                <a:spcPts val="0"/>
              </a:spcBef>
              <a:spcAft>
                <a:spcPts val="0"/>
              </a:spcAft>
              <a:buClr>
                <a:srgbClr val="FFFFFF"/>
              </a:buClr>
              <a:buSzPts val="4800"/>
              <a:buNone/>
              <a:defRPr sz="4800">
                <a:solidFill>
                  <a:srgbClr val="FFFFFF"/>
                </a:solidFill>
              </a:defRPr>
            </a:lvl7pPr>
            <a:lvl8pPr lvl="7" algn="l" rtl="0">
              <a:spcBef>
                <a:spcPts val="0"/>
              </a:spcBef>
              <a:spcAft>
                <a:spcPts val="0"/>
              </a:spcAft>
              <a:buClr>
                <a:srgbClr val="FFFFFF"/>
              </a:buClr>
              <a:buSzPts val="4800"/>
              <a:buNone/>
              <a:defRPr sz="4800">
                <a:solidFill>
                  <a:srgbClr val="FFFFFF"/>
                </a:solidFill>
              </a:defRPr>
            </a:lvl8pPr>
            <a:lvl9pPr lvl="8" algn="l" rtl="0">
              <a:spcBef>
                <a:spcPts val="0"/>
              </a:spcBef>
              <a:spcAft>
                <a:spcPts val="0"/>
              </a:spcAft>
              <a:buClr>
                <a:srgbClr val="FFFFFF"/>
              </a:buClr>
              <a:buSzPts val="4800"/>
              <a:buNone/>
              <a:defRPr sz="4800">
                <a:solidFill>
                  <a:srgbClr val="FFFFFF"/>
                </a:solidFill>
              </a:defRPr>
            </a:lvl9pPr>
          </a:lstStyle>
          <a:p>
            <a:endParaRPr/>
          </a:p>
        </p:txBody>
      </p:sp>
      <p:sp>
        <p:nvSpPr>
          <p:cNvPr id="20" name="Shape 20"/>
          <p:cNvSpPr txBox="1">
            <a:spLocks noGrp="1"/>
          </p:cNvSpPr>
          <p:nvPr>
            <p:ph type="subTitle" idx="1"/>
          </p:nvPr>
        </p:nvSpPr>
        <p:spPr>
          <a:xfrm>
            <a:off x="854252" y="3922275"/>
            <a:ext cx="3815400" cy="993900"/>
          </a:xfrm>
          <a:prstGeom prst="rect">
            <a:avLst/>
          </a:prstGeom>
          <a:ln w="114300" cap="flat" cmpd="sng">
            <a:solidFill>
              <a:srgbClr val="FFFFFF"/>
            </a:solidFill>
            <a:prstDash val="solid"/>
            <a:miter lim="8000"/>
            <a:headEnd type="none" w="sm" len="sm"/>
            <a:tailEnd type="none" w="sm" len="sm"/>
          </a:ln>
        </p:spPr>
        <p:txBody>
          <a:bodyPr spcFirstLastPara="1" wrap="square" lIns="91425" tIns="91425" rIns="91425" bIns="91425" anchor="ctr" anchorCtr="0"/>
          <a:lstStyle>
            <a:lvl1pPr lvl="0" rtl="0">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1pPr>
            <a:lvl2pPr lvl="1" rtl="0">
              <a:spcBef>
                <a:spcPts val="0"/>
              </a:spcBef>
              <a:spcAft>
                <a:spcPts val="0"/>
              </a:spcAft>
              <a:buClr>
                <a:srgbClr val="FFFFFF"/>
              </a:buClr>
              <a:buSzPts val="2400"/>
              <a:buFont typeface="Source Sans Pro"/>
              <a:buNone/>
              <a:defRPr>
                <a:solidFill>
                  <a:srgbClr val="FFFFFF"/>
                </a:solidFill>
                <a:latin typeface="Source Sans Pro"/>
                <a:ea typeface="Source Sans Pro"/>
                <a:cs typeface="Source Sans Pro"/>
                <a:sym typeface="Source Sans Pro"/>
              </a:defRPr>
            </a:lvl2pPr>
            <a:lvl3pPr lvl="2" rtl="0">
              <a:spcBef>
                <a:spcPts val="0"/>
              </a:spcBef>
              <a:spcAft>
                <a:spcPts val="0"/>
              </a:spcAft>
              <a:buClr>
                <a:srgbClr val="FFFFFF"/>
              </a:buClr>
              <a:buSzPts val="2400"/>
              <a:buFont typeface="Source Sans Pro"/>
              <a:buNone/>
              <a:defRPr>
                <a:solidFill>
                  <a:srgbClr val="FFFFFF"/>
                </a:solidFill>
                <a:latin typeface="Source Sans Pro"/>
                <a:ea typeface="Source Sans Pro"/>
                <a:cs typeface="Source Sans Pro"/>
                <a:sym typeface="Source Sans Pro"/>
              </a:defRPr>
            </a:lvl3pPr>
            <a:lvl4pPr lvl="3" rtl="0">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4pPr>
            <a:lvl5pPr lvl="4" rtl="0">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5pPr>
            <a:lvl6pPr lvl="5" rtl="0">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6pPr>
            <a:lvl7pPr lvl="6" rtl="0">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7pPr>
            <a:lvl8pPr lvl="7" rtl="0">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8pPr>
            <a:lvl9pPr lvl="8" rtl="0">
              <a:spcBef>
                <a:spcPts val="0"/>
              </a:spcBef>
              <a:spcAft>
                <a:spcPts val="0"/>
              </a:spcAft>
              <a:buClr>
                <a:srgbClr val="FFFFFF"/>
              </a:buClr>
              <a:buSzPts val="2400"/>
              <a:buFont typeface="Source Sans Pro"/>
              <a:buNone/>
              <a:defRPr sz="2400">
                <a:solidFill>
                  <a:srgbClr val="FFFFFF"/>
                </a:solidFill>
                <a:latin typeface="Source Sans Pro"/>
                <a:ea typeface="Source Sans Pro"/>
                <a:cs typeface="Source Sans Pro"/>
                <a:sym typeface="Source Sans Pro"/>
              </a:defRPr>
            </a:lvl9pPr>
          </a:lstStyle>
          <a:p>
            <a:endParaRPr/>
          </a:p>
        </p:txBody>
      </p:sp>
      <p:sp>
        <p:nvSpPr>
          <p:cNvPr id="21" name="Shape 21"/>
          <p:cNvSpPr/>
          <p:nvPr/>
        </p:nvSpPr>
        <p:spPr>
          <a:xfrm>
            <a:off x="1139933" y="3640725"/>
            <a:ext cx="274800" cy="274800"/>
          </a:xfrm>
          <a:prstGeom prst="rtTriangle">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5"/>
        <p:cNvGrpSpPr/>
        <p:nvPr/>
      </p:nvGrpSpPr>
      <p:grpSpPr>
        <a:xfrm>
          <a:off x="0" y="0"/>
          <a:ext cx="0" cy="0"/>
          <a:chOff x="0" y="0"/>
          <a:chExt cx="0" cy="0"/>
        </a:xfrm>
      </p:grpSpPr>
      <p:sp>
        <p:nvSpPr>
          <p:cNvPr id="36" name="Shape 36"/>
          <p:cNvSpPr/>
          <p:nvPr/>
        </p:nvSpPr>
        <p:spPr>
          <a:xfrm>
            <a:off x="181050" y="1331950"/>
            <a:ext cx="8781900" cy="5357700"/>
          </a:xfrm>
          <a:prstGeom prst="rect">
            <a:avLst/>
          </a:prstGeom>
          <a:solidFill>
            <a:srgbClr val="EFEFE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7" name="Shape 37"/>
          <p:cNvGrpSpPr/>
          <p:nvPr/>
        </p:nvGrpSpPr>
        <p:grpSpPr>
          <a:xfrm>
            <a:off x="180850" y="168450"/>
            <a:ext cx="8781900" cy="1296663"/>
            <a:chOff x="180850" y="168450"/>
            <a:chExt cx="8781900" cy="1296663"/>
          </a:xfrm>
        </p:grpSpPr>
        <p:sp>
          <p:nvSpPr>
            <p:cNvPr id="38" name="Shape 38"/>
            <p:cNvSpPr/>
            <p:nvPr/>
          </p:nvSpPr>
          <p:spPr>
            <a:xfrm>
              <a:off x="180850" y="168450"/>
              <a:ext cx="8781900" cy="973500"/>
            </a:xfrm>
            <a:prstGeom prst="rect">
              <a:avLst/>
            </a:prstGeom>
            <a:solidFill>
              <a:srgbClr val="00C5B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Shape 39"/>
            <p:cNvSpPr/>
            <p:nvPr/>
          </p:nvSpPr>
          <p:spPr>
            <a:xfrm rot="5400000">
              <a:off x="1027273" y="930513"/>
              <a:ext cx="442800" cy="626400"/>
            </a:xfrm>
            <a:prstGeom prst="rtTriangle">
              <a:avLst/>
            </a:prstGeom>
            <a:solidFill>
              <a:srgbClr val="00C5B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 name="Shape 40"/>
            <p:cNvSpPr/>
            <p:nvPr/>
          </p:nvSpPr>
          <p:spPr>
            <a:xfrm>
              <a:off x="361300" y="341550"/>
              <a:ext cx="8421000" cy="6273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1" name="Shape 41"/>
          <p:cNvSpPr txBox="1">
            <a:spLocks noGrp="1"/>
          </p:cNvSpPr>
          <p:nvPr>
            <p:ph type="title"/>
          </p:nvPr>
        </p:nvSpPr>
        <p:spPr>
          <a:xfrm>
            <a:off x="832475" y="168450"/>
            <a:ext cx="7951800" cy="973500"/>
          </a:xfrm>
          <a:prstGeom prst="rect">
            <a:avLst/>
          </a:prstGeom>
        </p:spPr>
        <p:txBody>
          <a:bodyPr spcFirstLastPara="1" wrap="square" lIns="91425" tIns="91425" rIns="91425" bIns="91425" anchor="ctr" anchorCtr="0"/>
          <a:lstStyle>
            <a:lvl1pPr lvl="0" algn="l" rtl="0">
              <a:spcBef>
                <a:spcPts val="0"/>
              </a:spcBef>
              <a:spcAft>
                <a:spcPts val="0"/>
              </a:spcAft>
              <a:buSzPts val="2400"/>
              <a:buNone/>
              <a:defRPr/>
            </a:lvl1pPr>
            <a:lvl2pPr lvl="1" algn="l" rtl="0">
              <a:spcBef>
                <a:spcPts val="0"/>
              </a:spcBef>
              <a:spcAft>
                <a:spcPts val="0"/>
              </a:spcAft>
              <a:buClr>
                <a:srgbClr val="FFFFFF"/>
              </a:buClr>
              <a:buSzPts val="2400"/>
              <a:buNone/>
              <a:defRPr>
                <a:solidFill>
                  <a:srgbClr val="FFFFFF"/>
                </a:solidFill>
              </a:defRPr>
            </a:lvl2pPr>
            <a:lvl3pPr lvl="2" algn="l" rtl="0">
              <a:spcBef>
                <a:spcPts val="0"/>
              </a:spcBef>
              <a:spcAft>
                <a:spcPts val="0"/>
              </a:spcAft>
              <a:buClr>
                <a:srgbClr val="FFFFFF"/>
              </a:buClr>
              <a:buSzPts val="2400"/>
              <a:buNone/>
              <a:defRPr>
                <a:solidFill>
                  <a:srgbClr val="FFFFFF"/>
                </a:solidFill>
              </a:defRPr>
            </a:lvl3pPr>
            <a:lvl4pPr lvl="3" algn="l" rtl="0">
              <a:spcBef>
                <a:spcPts val="0"/>
              </a:spcBef>
              <a:spcAft>
                <a:spcPts val="0"/>
              </a:spcAft>
              <a:buClr>
                <a:srgbClr val="FFFFFF"/>
              </a:buClr>
              <a:buSzPts val="2400"/>
              <a:buNone/>
              <a:defRPr>
                <a:solidFill>
                  <a:srgbClr val="FFFFFF"/>
                </a:solidFill>
              </a:defRPr>
            </a:lvl4pPr>
            <a:lvl5pPr lvl="4" algn="l" rtl="0">
              <a:spcBef>
                <a:spcPts val="0"/>
              </a:spcBef>
              <a:spcAft>
                <a:spcPts val="0"/>
              </a:spcAft>
              <a:buClr>
                <a:srgbClr val="FFFFFF"/>
              </a:buClr>
              <a:buSzPts val="2400"/>
              <a:buNone/>
              <a:defRPr>
                <a:solidFill>
                  <a:srgbClr val="FFFFFF"/>
                </a:solidFill>
              </a:defRPr>
            </a:lvl5pPr>
            <a:lvl6pPr lvl="5" algn="l" rtl="0">
              <a:spcBef>
                <a:spcPts val="0"/>
              </a:spcBef>
              <a:spcAft>
                <a:spcPts val="0"/>
              </a:spcAft>
              <a:buClr>
                <a:srgbClr val="FFFFFF"/>
              </a:buClr>
              <a:buSzPts val="2400"/>
              <a:buNone/>
              <a:defRPr>
                <a:solidFill>
                  <a:srgbClr val="FFFFFF"/>
                </a:solidFill>
              </a:defRPr>
            </a:lvl6pPr>
            <a:lvl7pPr lvl="6" algn="l" rtl="0">
              <a:spcBef>
                <a:spcPts val="0"/>
              </a:spcBef>
              <a:spcAft>
                <a:spcPts val="0"/>
              </a:spcAft>
              <a:buClr>
                <a:srgbClr val="FFFFFF"/>
              </a:buClr>
              <a:buSzPts val="2400"/>
              <a:buNone/>
              <a:defRPr>
                <a:solidFill>
                  <a:srgbClr val="FFFFFF"/>
                </a:solidFill>
              </a:defRPr>
            </a:lvl7pPr>
            <a:lvl8pPr lvl="7" algn="l" rtl="0">
              <a:spcBef>
                <a:spcPts val="0"/>
              </a:spcBef>
              <a:spcAft>
                <a:spcPts val="0"/>
              </a:spcAft>
              <a:buClr>
                <a:srgbClr val="FFFFFF"/>
              </a:buClr>
              <a:buSzPts val="2400"/>
              <a:buNone/>
              <a:defRPr>
                <a:solidFill>
                  <a:srgbClr val="FFFFFF"/>
                </a:solidFill>
              </a:defRPr>
            </a:lvl8pPr>
            <a:lvl9pPr lvl="8" algn="l" rtl="0">
              <a:spcBef>
                <a:spcPts val="0"/>
              </a:spcBef>
              <a:spcAft>
                <a:spcPts val="0"/>
              </a:spcAft>
              <a:buClr>
                <a:srgbClr val="FFFFFF"/>
              </a:buClr>
              <a:buSzPts val="2400"/>
              <a:buNone/>
              <a:defRPr>
                <a:solidFill>
                  <a:srgbClr val="FFFFFF"/>
                </a:solidFill>
              </a:defRPr>
            </a:lvl9pPr>
          </a:lstStyle>
          <a:p>
            <a:endParaRPr/>
          </a:p>
        </p:txBody>
      </p:sp>
      <p:sp>
        <p:nvSpPr>
          <p:cNvPr id="42" name="Shape 42"/>
          <p:cNvSpPr txBox="1">
            <a:spLocks noGrp="1"/>
          </p:cNvSpPr>
          <p:nvPr>
            <p:ph type="body" idx="1"/>
          </p:nvPr>
        </p:nvSpPr>
        <p:spPr>
          <a:xfrm>
            <a:off x="457200" y="1600200"/>
            <a:ext cx="3994500" cy="46869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sz="24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3" name="Shape 43"/>
          <p:cNvSpPr txBox="1">
            <a:spLocks noGrp="1"/>
          </p:cNvSpPr>
          <p:nvPr>
            <p:ph type="body" idx="2"/>
          </p:nvPr>
        </p:nvSpPr>
        <p:spPr>
          <a:xfrm>
            <a:off x="4692274" y="1600200"/>
            <a:ext cx="3994500" cy="46869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sz="24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grpSp>
        <p:nvGrpSpPr>
          <p:cNvPr id="55" name="Shape 55"/>
          <p:cNvGrpSpPr/>
          <p:nvPr/>
        </p:nvGrpSpPr>
        <p:grpSpPr>
          <a:xfrm>
            <a:off x="180850" y="168450"/>
            <a:ext cx="8781900" cy="1296663"/>
            <a:chOff x="180850" y="168450"/>
            <a:chExt cx="8781900" cy="1296663"/>
          </a:xfrm>
        </p:grpSpPr>
        <p:sp>
          <p:nvSpPr>
            <p:cNvPr id="56" name="Shape 56"/>
            <p:cNvSpPr/>
            <p:nvPr/>
          </p:nvSpPr>
          <p:spPr>
            <a:xfrm>
              <a:off x="180850" y="168450"/>
              <a:ext cx="8781900" cy="973500"/>
            </a:xfrm>
            <a:prstGeom prst="rect">
              <a:avLst/>
            </a:prstGeom>
            <a:solidFill>
              <a:srgbClr val="00C5B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Shape 57"/>
            <p:cNvSpPr/>
            <p:nvPr/>
          </p:nvSpPr>
          <p:spPr>
            <a:xfrm rot="5400000">
              <a:off x="1027273" y="930513"/>
              <a:ext cx="442800" cy="626400"/>
            </a:xfrm>
            <a:prstGeom prst="rtTriangle">
              <a:avLst/>
            </a:prstGeom>
            <a:solidFill>
              <a:srgbClr val="00C5B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p:nvPr/>
          </p:nvSpPr>
          <p:spPr>
            <a:xfrm>
              <a:off x="361300" y="341550"/>
              <a:ext cx="8421000" cy="6273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9" name="Shape 59"/>
          <p:cNvSpPr txBox="1">
            <a:spLocks noGrp="1"/>
          </p:cNvSpPr>
          <p:nvPr>
            <p:ph type="title"/>
          </p:nvPr>
        </p:nvSpPr>
        <p:spPr>
          <a:xfrm>
            <a:off x="832475" y="168450"/>
            <a:ext cx="7951800" cy="973500"/>
          </a:xfrm>
          <a:prstGeom prst="rect">
            <a:avLst/>
          </a:prstGeom>
        </p:spPr>
        <p:txBody>
          <a:bodyPr spcFirstLastPara="1" wrap="square" lIns="91425" tIns="91425" rIns="91425" bIns="91425" anchor="ctr" anchorCtr="0"/>
          <a:lstStyle>
            <a:lvl1pPr lvl="0" algn="l" rtl="0">
              <a:spcBef>
                <a:spcPts val="0"/>
              </a:spcBef>
              <a:spcAft>
                <a:spcPts val="0"/>
              </a:spcAft>
              <a:buSzPts val="2400"/>
              <a:buNone/>
              <a:defRPr/>
            </a:lvl1pPr>
            <a:lvl2pPr lvl="1" algn="l" rtl="0">
              <a:spcBef>
                <a:spcPts val="0"/>
              </a:spcBef>
              <a:spcAft>
                <a:spcPts val="0"/>
              </a:spcAft>
              <a:buClr>
                <a:srgbClr val="FFFFFF"/>
              </a:buClr>
              <a:buSzPts val="2400"/>
              <a:buNone/>
              <a:defRPr>
                <a:solidFill>
                  <a:srgbClr val="FFFFFF"/>
                </a:solidFill>
              </a:defRPr>
            </a:lvl2pPr>
            <a:lvl3pPr lvl="2" algn="l" rtl="0">
              <a:spcBef>
                <a:spcPts val="0"/>
              </a:spcBef>
              <a:spcAft>
                <a:spcPts val="0"/>
              </a:spcAft>
              <a:buClr>
                <a:srgbClr val="FFFFFF"/>
              </a:buClr>
              <a:buSzPts val="2400"/>
              <a:buNone/>
              <a:defRPr>
                <a:solidFill>
                  <a:srgbClr val="FFFFFF"/>
                </a:solidFill>
              </a:defRPr>
            </a:lvl3pPr>
            <a:lvl4pPr lvl="3" algn="l" rtl="0">
              <a:spcBef>
                <a:spcPts val="0"/>
              </a:spcBef>
              <a:spcAft>
                <a:spcPts val="0"/>
              </a:spcAft>
              <a:buClr>
                <a:srgbClr val="FFFFFF"/>
              </a:buClr>
              <a:buSzPts val="2400"/>
              <a:buNone/>
              <a:defRPr>
                <a:solidFill>
                  <a:srgbClr val="FFFFFF"/>
                </a:solidFill>
              </a:defRPr>
            </a:lvl4pPr>
            <a:lvl5pPr lvl="4" algn="l" rtl="0">
              <a:spcBef>
                <a:spcPts val="0"/>
              </a:spcBef>
              <a:spcAft>
                <a:spcPts val="0"/>
              </a:spcAft>
              <a:buClr>
                <a:srgbClr val="FFFFFF"/>
              </a:buClr>
              <a:buSzPts val="2400"/>
              <a:buNone/>
              <a:defRPr>
                <a:solidFill>
                  <a:srgbClr val="FFFFFF"/>
                </a:solidFill>
              </a:defRPr>
            </a:lvl5pPr>
            <a:lvl6pPr lvl="5" algn="l" rtl="0">
              <a:spcBef>
                <a:spcPts val="0"/>
              </a:spcBef>
              <a:spcAft>
                <a:spcPts val="0"/>
              </a:spcAft>
              <a:buClr>
                <a:srgbClr val="FFFFFF"/>
              </a:buClr>
              <a:buSzPts val="2400"/>
              <a:buNone/>
              <a:defRPr>
                <a:solidFill>
                  <a:srgbClr val="FFFFFF"/>
                </a:solidFill>
              </a:defRPr>
            </a:lvl6pPr>
            <a:lvl7pPr lvl="6" algn="l" rtl="0">
              <a:spcBef>
                <a:spcPts val="0"/>
              </a:spcBef>
              <a:spcAft>
                <a:spcPts val="0"/>
              </a:spcAft>
              <a:buClr>
                <a:srgbClr val="FFFFFF"/>
              </a:buClr>
              <a:buSzPts val="2400"/>
              <a:buNone/>
              <a:defRPr>
                <a:solidFill>
                  <a:srgbClr val="FFFFFF"/>
                </a:solidFill>
              </a:defRPr>
            </a:lvl7pPr>
            <a:lvl8pPr lvl="7" algn="l" rtl="0">
              <a:spcBef>
                <a:spcPts val="0"/>
              </a:spcBef>
              <a:spcAft>
                <a:spcPts val="0"/>
              </a:spcAft>
              <a:buClr>
                <a:srgbClr val="FFFFFF"/>
              </a:buClr>
              <a:buSzPts val="2400"/>
              <a:buNone/>
              <a:defRPr>
                <a:solidFill>
                  <a:srgbClr val="FFFFFF"/>
                </a:solidFill>
              </a:defRPr>
            </a:lvl8pPr>
            <a:lvl9pPr lvl="8" algn="l" rtl="0">
              <a:spcBef>
                <a:spcPts val="0"/>
              </a:spcBef>
              <a:spcAft>
                <a:spcPts val="0"/>
              </a:spcAft>
              <a:buClr>
                <a:srgbClr val="FFFFFF"/>
              </a:buClr>
              <a:buSzPts val="2400"/>
              <a:buNone/>
              <a:defRPr>
                <a:solidFill>
                  <a:srgbClr val="FFFFFF"/>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ink">
  <p:cSld name="BLANK_1">
    <p:bg>
      <p:bgPr>
        <a:solidFill>
          <a:srgbClr val="FD8E80"/>
        </a:solidFill>
        <a:effectLst/>
      </p:bgPr>
    </p:bg>
    <p:spTree>
      <p:nvGrpSpPr>
        <p:cNvPr id="1" name="Shape 65"/>
        <p:cNvGrpSpPr/>
        <p:nvPr/>
      </p:nvGrpSpPr>
      <p:grpSpPr>
        <a:xfrm>
          <a:off x="0" y="0"/>
          <a:ext cx="0" cy="0"/>
          <a:chOff x="0" y="0"/>
          <a:chExt cx="0" cy="0"/>
        </a:xfrm>
      </p:grpSpPr>
      <p:sp>
        <p:nvSpPr>
          <p:cNvPr id="66" name="Shape 66"/>
          <p:cNvSpPr/>
          <p:nvPr/>
        </p:nvSpPr>
        <p:spPr>
          <a:xfrm>
            <a:off x="181050" y="168450"/>
            <a:ext cx="8781900" cy="6521100"/>
          </a:xfrm>
          <a:prstGeom prst="rect">
            <a:avLst/>
          </a:prstGeom>
          <a:solidFill>
            <a:srgbClr val="F0576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80050" y="274650"/>
            <a:ext cx="7383900" cy="1143000"/>
          </a:xfrm>
          <a:prstGeom prst="rect">
            <a:avLst/>
          </a:prstGeom>
          <a:noFill/>
          <a:ln>
            <a:noFill/>
          </a:ln>
        </p:spPr>
        <p:txBody>
          <a:bodyPr spcFirstLastPara="1" wrap="square" lIns="91425" tIns="91425" rIns="91425" bIns="91425" anchor="ctr" anchorCtr="0"/>
          <a:lstStyle>
            <a:lvl1pPr lvl="0" algn="ctr">
              <a:spcBef>
                <a:spcPts val="0"/>
              </a:spcBef>
              <a:spcAft>
                <a:spcPts val="0"/>
              </a:spcAft>
              <a:buClr>
                <a:srgbClr val="00C5B9"/>
              </a:buClr>
              <a:buSzPts val="2400"/>
              <a:buFont typeface="Source Sans Pro"/>
              <a:buNone/>
              <a:defRPr sz="2400" b="1">
                <a:solidFill>
                  <a:srgbClr val="00C5B9"/>
                </a:solidFill>
                <a:latin typeface="Source Sans Pro"/>
                <a:ea typeface="Source Sans Pro"/>
                <a:cs typeface="Source Sans Pro"/>
                <a:sym typeface="Source Sans Pro"/>
              </a:defRPr>
            </a:lvl1pPr>
            <a:lvl2pPr lvl="1" algn="ctr">
              <a:spcBef>
                <a:spcPts val="0"/>
              </a:spcBef>
              <a:spcAft>
                <a:spcPts val="0"/>
              </a:spcAft>
              <a:buClr>
                <a:srgbClr val="00C5B9"/>
              </a:buClr>
              <a:buSzPts val="2400"/>
              <a:buFont typeface="Source Sans Pro"/>
              <a:buNone/>
              <a:defRPr sz="2400" b="1">
                <a:solidFill>
                  <a:srgbClr val="00C5B9"/>
                </a:solidFill>
                <a:latin typeface="Source Sans Pro"/>
                <a:ea typeface="Source Sans Pro"/>
                <a:cs typeface="Source Sans Pro"/>
                <a:sym typeface="Source Sans Pro"/>
              </a:defRPr>
            </a:lvl2pPr>
            <a:lvl3pPr lvl="2" algn="ctr">
              <a:spcBef>
                <a:spcPts val="0"/>
              </a:spcBef>
              <a:spcAft>
                <a:spcPts val="0"/>
              </a:spcAft>
              <a:buClr>
                <a:srgbClr val="00C5B9"/>
              </a:buClr>
              <a:buSzPts val="2400"/>
              <a:buFont typeface="Source Sans Pro"/>
              <a:buNone/>
              <a:defRPr sz="2400" b="1">
                <a:solidFill>
                  <a:srgbClr val="00C5B9"/>
                </a:solidFill>
                <a:latin typeface="Source Sans Pro"/>
                <a:ea typeface="Source Sans Pro"/>
                <a:cs typeface="Source Sans Pro"/>
                <a:sym typeface="Source Sans Pro"/>
              </a:defRPr>
            </a:lvl3pPr>
            <a:lvl4pPr lvl="3" algn="ctr">
              <a:spcBef>
                <a:spcPts val="0"/>
              </a:spcBef>
              <a:spcAft>
                <a:spcPts val="0"/>
              </a:spcAft>
              <a:buClr>
                <a:srgbClr val="00C5B9"/>
              </a:buClr>
              <a:buSzPts val="2400"/>
              <a:buFont typeface="Source Sans Pro"/>
              <a:buNone/>
              <a:defRPr sz="2400" b="1">
                <a:solidFill>
                  <a:srgbClr val="00C5B9"/>
                </a:solidFill>
                <a:latin typeface="Source Sans Pro"/>
                <a:ea typeface="Source Sans Pro"/>
                <a:cs typeface="Source Sans Pro"/>
                <a:sym typeface="Source Sans Pro"/>
              </a:defRPr>
            </a:lvl4pPr>
            <a:lvl5pPr lvl="4" algn="ctr">
              <a:spcBef>
                <a:spcPts val="0"/>
              </a:spcBef>
              <a:spcAft>
                <a:spcPts val="0"/>
              </a:spcAft>
              <a:buClr>
                <a:srgbClr val="00C5B9"/>
              </a:buClr>
              <a:buSzPts val="2400"/>
              <a:buFont typeface="Source Sans Pro"/>
              <a:buNone/>
              <a:defRPr sz="2400" b="1">
                <a:solidFill>
                  <a:srgbClr val="00C5B9"/>
                </a:solidFill>
                <a:latin typeface="Source Sans Pro"/>
                <a:ea typeface="Source Sans Pro"/>
                <a:cs typeface="Source Sans Pro"/>
                <a:sym typeface="Source Sans Pro"/>
              </a:defRPr>
            </a:lvl5pPr>
            <a:lvl6pPr lvl="5" algn="ctr">
              <a:spcBef>
                <a:spcPts val="0"/>
              </a:spcBef>
              <a:spcAft>
                <a:spcPts val="0"/>
              </a:spcAft>
              <a:buClr>
                <a:srgbClr val="00C5B9"/>
              </a:buClr>
              <a:buSzPts val="2400"/>
              <a:buFont typeface="Source Sans Pro"/>
              <a:buNone/>
              <a:defRPr sz="2400" b="1">
                <a:solidFill>
                  <a:srgbClr val="00C5B9"/>
                </a:solidFill>
                <a:latin typeface="Source Sans Pro"/>
                <a:ea typeface="Source Sans Pro"/>
                <a:cs typeface="Source Sans Pro"/>
                <a:sym typeface="Source Sans Pro"/>
              </a:defRPr>
            </a:lvl6pPr>
            <a:lvl7pPr lvl="6" algn="ctr">
              <a:spcBef>
                <a:spcPts val="0"/>
              </a:spcBef>
              <a:spcAft>
                <a:spcPts val="0"/>
              </a:spcAft>
              <a:buClr>
                <a:srgbClr val="00C5B9"/>
              </a:buClr>
              <a:buSzPts val="2400"/>
              <a:buFont typeface="Source Sans Pro"/>
              <a:buNone/>
              <a:defRPr sz="2400" b="1">
                <a:solidFill>
                  <a:srgbClr val="00C5B9"/>
                </a:solidFill>
                <a:latin typeface="Source Sans Pro"/>
                <a:ea typeface="Source Sans Pro"/>
                <a:cs typeface="Source Sans Pro"/>
                <a:sym typeface="Source Sans Pro"/>
              </a:defRPr>
            </a:lvl7pPr>
            <a:lvl8pPr lvl="7" algn="ctr">
              <a:spcBef>
                <a:spcPts val="0"/>
              </a:spcBef>
              <a:spcAft>
                <a:spcPts val="0"/>
              </a:spcAft>
              <a:buClr>
                <a:srgbClr val="00C5B9"/>
              </a:buClr>
              <a:buSzPts val="2400"/>
              <a:buFont typeface="Source Sans Pro"/>
              <a:buNone/>
              <a:defRPr sz="2400" b="1">
                <a:solidFill>
                  <a:srgbClr val="00C5B9"/>
                </a:solidFill>
                <a:latin typeface="Source Sans Pro"/>
                <a:ea typeface="Source Sans Pro"/>
                <a:cs typeface="Source Sans Pro"/>
                <a:sym typeface="Source Sans Pro"/>
              </a:defRPr>
            </a:lvl8pPr>
            <a:lvl9pPr lvl="8" algn="ctr">
              <a:spcBef>
                <a:spcPts val="0"/>
              </a:spcBef>
              <a:spcAft>
                <a:spcPts val="0"/>
              </a:spcAft>
              <a:buClr>
                <a:srgbClr val="00C5B9"/>
              </a:buClr>
              <a:buSzPts val="2400"/>
              <a:buFont typeface="Source Sans Pro"/>
              <a:buNone/>
              <a:defRPr sz="2400" b="1">
                <a:solidFill>
                  <a:srgbClr val="00C5B9"/>
                </a:solidFill>
                <a:latin typeface="Source Sans Pro"/>
                <a:ea typeface="Source Sans Pro"/>
                <a:cs typeface="Source Sans Pro"/>
                <a:sym typeface="Source Sans Pro"/>
              </a:defRPr>
            </a:lvl9pPr>
          </a:lstStyle>
          <a:p>
            <a:endParaRPr/>
          </a:p>
        </p:txBody>
      </p:sp>
      <p:sp>
        <p:nvSpPr>
          <p:cNvPr id="7" name="Shape 7"/>
          <p:cNvSpPr txBox="1">
            <a:spLocks noGrp="1"/>
          </p:cNvSpPr>
          <p:nvPr>
            <p:ph type="body" idx="1"/>
          </p:nvPr>
        </p:nvSpPr>
        <p:spPr>
          <a:xfrm>
            <a:off x="880050" y="1600209"/>
            <a:ext cx="7383900" cy="4967700"/>
          </a:xfrm>
          <a:prstGeom prst="rect">
            <a:avLst/>
          </a:prstGeom>
          <a:noFill/>
          <a:ln>
            <a:noFill/>
          </a:ln>
        </p:spPr>
        <p:txBody>
          <a:bodyPr spcFirstLastPara="1" wrap="square" lIns="91425" tIns="91425" rIns="91425" bIns="91425" anchor="t" anchorCtr="0"/>
          <a:lstStyle>
            <a:lvl1pPr marL="457200" lvl="0" indent="-431800">
              <a:spcBef>
                <a:spcPts val="600"/>
              </a:spcBef>
              <a:spcAft>
                <a:spcPts val="0"/>
              </a:spcAft>
              <a:buClr>
                <a:srgbClr val="2F3848"/>
              </a:buClr>
              <a:buSzPts val="3200"/>
              <a:buFont typeface="Source Sans Pro"/>
              <a:buChar char="■"/>
              <a:defRPr sz="3200">
                <a:solidFill>
                  <a:srgbClr val="2F3848"/>
                </a:solidFill>
                <a:latin typeface="Source Sans Pro"/>
                <a:ea typeface="Source Sans Pro"/>
                <a:cs typeface="Source Sans Pro"/>
                <a:sym typeface="Source Sans Pro"/>
              </a:defRPr>
            </a:lvl1pPr>
            <a:lvl2pPr marL="914400" lvl="1" indent="-381000">
              <a:spcBef>
                <a:spcPts val="0"/>
              </a:spcBef>
              <a:spcAft>
                <a:spcPts val="0"/>
              </a:spcAft>
              <a:buClr>
                <a:srgbClr val="2F3848"/>
              </a:buClr>
              <a:buSzPts val="2400"/>
              <a:buFont typeface="Source Sans Pro"/>
              <a:buChar char="○"/>
              <a:defRPr sz="2400">
                <a:solidFill>
                  <a:srgbClr val="2F3848"/>
                </a:solidFill>
                <a:latin typeface="Source Sans Pro"/>
                <a:ea typeface="Source Sans Pro"/>
                <a:cs typeface="Source Sans Pro"/>
                <a:sym typeface="Source Sans Pro"/>
              </a:defRPr>
            </a:lvl2pPr>
            <a:lvl3pPr marL="1371600" lvl="2" indent="-381000">
              <a:spcBef>
                <a:spcPts val="0"/>
              </a:spcBef>
              <a:spcAft>
                <a:spcPts val="0"/>
              </a:spcAft>
              <a:buClr>
                <a:srgbClr val="2F3848"/>
              </a:buClr>
              <a:buSzPts val="2400"/>
              <a:buFont typeface="Source Sans Pro"/>
              <a:buChar char="■"/>
              <a:defRPr sz="2400">
                <a:solidFill>
                  <a:srgbClr val="2F3848"/>
                </a:solidFill>
                <a:latin typeface="Source Sans Pro"/>
                <a:ea typeface="Source Sans Pro"/>
                <a:cs typeface="Source Sans Pro"/>
                <a:sym typeface="Source Sans Pro"/>
              </a:defRPr>
            </a:lvl3pPr>
            <a:lvl4pPr marL="1828800" lvl="3" indent="-342900">
              <a:spcBef>
                <a:spcPts val="0"/>
              </a:spcBef>
              <a:spcAft>
                <a:spcPts val="0"/>
              </a:spcAft>
              <a:buClr>
                <a:srgbClr val="2F3848"/>
              </a:buClr>
              <a:buSzPts val="1800"/>
              <a:buFont typeface="Source Sans Pro"/>
              <a:buChar char="●"/>
              <a:defRPr sz="1800">
                <a:solidFill>
                  <a:srgbClr val="2F3848"/>
                </a:solidFill>
                <a:latin typeface="Source Sans Pro"/>
                <a:ea typeface="Source Sans Pro"/>
                <a:cs typeface="Source Sans Pro"/>
                <a:sym typeface="Source Sans Pro"/>
              </a:defRPr>
            </a:lvl4pPr>
            <a:lvl5pPr marL="2286000" lvl="4" indent="-342900">
              <a:spcBef>
                <a:spcPts val="0"/>
              </a:spcBef>
              <a:spcAft>
                <a:spcPts val="0"/>
              </a:spcAft>
              <a:buClr>
                <a:srgbClr val="2F3848"/>
              </a:buClr>
              <a:buSzPts val="1800"/>
              <a:buFont typeface="Source Sans Pro"/>
              <a:buChar char="○"/>
              <a:defRPr sz="1800">
                <a:solidFill>
                  <a:srgbClr val="2F3848"/>
                </a:solidFill>
                <a:latin typeface="Source Sans Pro"/>
                <a:ea typeface="Source Sans Pro"/>
                <a:cs typeface="Source Sans Pro"/>
                <a:sym typeface="Source Sans Pro"/>
              </a:defRPr>
            </a:lvl5pPr>
            <a:lvl6pPr marL="2743200" lvl="5" indent="-342900">
              <a:spcBef>
                <a:spcPts val="0"/>
              </a:spcBef>
              <a:spcAft>
                <a:spcPts val="0"/>
              </a:spcAft>
              <a:buClr>
                <a:srgbClr val="2F3848"/>
              </a:buClr>
              <a:buSzPts val="1800"/>
              <a:buFont typeface="Source Sans Pro"/>
              <a:buChar char="■"/>
              <a:defRPr sz="1800">
                <a:solidFill>
                  <a:srgbClr val="2F3848"/>
                </a:solidFill>
                <a:latin typeface="Source Sans Pro"/>
                <a:ea typeface="Source Sans Pro"/>
                <a:cs typeface="Source Sans Pro"/>
                <a:sym typeface="Source Sans Pro"/>
              </a:defRPr>
            </a:lvl6pPr>
            <a:lvl7pPr marL="3200400" lvl="6" indent="-342900">
              <a:spcBef>
                <a:spcPts val="0"/>
              </a:spcBef>
              <a:spcAft>
                <a:spcPts val="0"/>
              </a:spcAft>
              <a:buClr>
                <a:srgbClr val="2F3848"/>
              </a:buClr>
              <a:buSzPts val="1800"/>
              <a:buFont typeface="Source Sans Pro"/>
              <a:buChar char="●"/>
              <a:defRPr sz="1800">
                <a:solidFill>
                  <a:srgbClr val="2F3848"/>
                </a:solidFill>
                <a:latin typeface="Source Sans Pro"/>
                <a:ea typeface="Source Sans Pro"/>
                <a:cs typeface="Source Sans Pro"/>
                <a:sym typeface="Source Sans Pro"/>
              </a:defRPr>
            </a:lvl7pPr>
            <a:lvl8pPr marL="3657600" lvl="7" indent="-342900">
              <a:spcBef>
                <a:spcPts val="0"/>
              </a:spcBef>
              <a:spcAft>
                <a:spcPts val="0"/>
              </a:spcAft>
              <a:buClr>
                <a:srgbClr val="2F3848"/>
              </a:buClr>
              <a:buSzPts val="1800"/>
              <a:buFont typeface="Source Sans Pro"/>
              <a:buChar char="○"/>
              <a:defRPr sz="1800">
                <a:solidFill>
                  <a:srgbClr val="2F3848"/>
                </a:solidFill>
                <a:latin typeface="Source Sans Pro"/>
                <a:ea typeface="Source Sans Pro"/>
                <a:cs typeface="Source Sans Pro"/>
                <a:sym typeface="Source Sans Pro"/>
              </a:defRPr>
            </a:lvl8pPr>
            <a:lvl9pPr marL="4114800" lvl="8" indent="-342900">
              <a:spcBef>
                <a:spcPts val="0"/>
              </a:spcBef>
              <a:spcAft>
                <a:spcPts val="0"/>
              </a:spcAft>
              <a:buClr>
                <a:srgbClr val="2F3848"/>
              </a:buClr>
              <a:buSzPts val="1800"/>
              <a:buFont typeface="Source Sans Pro"/>
              <a:buChar char="■"/>
              <a:defRPr sz="1800">
                <a:solidFill>
                  <a:srgbClr val="2F3848"/>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5" r:id="rId4"/>
    <p:sldLayoutId id="2147483658" r:id="rId5"/>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www.youtube.com/watch?v=r_2jAPidzSU&amp;feature=youtu.be" TargetMode="External"/><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39.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41.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44.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45.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46.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47.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48.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49.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7" Type="http://schemas.openxmlformats.org/officeDocument/2006/relationships/diagramLayout" Target="../diagrams/layout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Data" Target="../diagrams/data1.xml"/><Relationship Id="rId5" Type="http://schemas.openxmlformats.org/officeDocument/2006/relationships/image" Target="../media/image2.jpeg"/><Relationship Id="rId10" Type="http://schemas.microsoft.com/office/2007/relationships/diagramDrawing" Target="../diagrams/drawing1.xml"/><Relationship Id="rId4" Type="http://schemas.openxmlformats.org/officeDocument/2006/relationships/image" Target="../media/image1.jpeg"/><Relationship Id="rId9" Type="http://schemas.openxmlformats.org/officeDocument/2006/relationships/diagramColors" Target="../diagrams/colors1.xml"/></Relationships>
</file>

<file path=ppt/slides/_rels/slide50.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51.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52.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53.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53.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55.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56.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56.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57.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57.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58.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58.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59.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59.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60.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60.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61.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61.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62.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7" Type="http://schemas.openxmlformats.org/officeDocument/2006/relationships/image" Target="../media/image4.jpeg"/><Relationship Id="rId2" Type="http://schemas.openxmlformats.org/officeDocument/2006/relationships/notesSlide" Target="../notesSlides/notesSlide62.xml"/><Relationship Id="rId1" Type="http://schemas.openxmlformats.org/officeDocument/2006/relationships/slideLayout" Target="../slideLayouts/slideLayout3.xml"/><Relationship Id="rId6" Type="http://schemas.openxmlformats.org/officeDocument/2006/relationships/hyperlink" Target="http://area.dge.mec.pt/jneac" TargetMode="External"/><Relationship Id="rId5" Type="http://schemas.openxmlformats.org/officeDocument/2006/relationships/image" Target="../media/image2.jpeg"/><Relationship Id="rId4" Type="http://schemas.openxmlformats.org/officeDocument/2006/relationships/image" Target="../media/image1.jpeg"/></Relationships>
</file>

<file path=ppt/slides/_rels/slide63.xml.rels><?xml version="1.0" encoding="UTF-8" standalone="yes"?>
<Relationships xmlns="http://schemas.openxmlformats.org/package/2006/relationships"><Relationship Id="rId8" Type="http://schemas.openxmlformats.org/officeDocument/2006/relationships/hyperlink" Target="http://www.slidescarnival.com/" TargetMode="External"/><Relationship Id="rId3" Type="http://schemas.openxmlformats.org/officeDocument/2006/relationships/image" Target="../media/image3.png"/><Relationship Id="rId7" Type="http://schemas.openxmlformats.org/officeDocument/2006/relationships/hyperlink" Target="mailto:jne@dge.mec.pt" TargetMode="External"/><Relationship Id="rId2" Type="http://schemas.openxmlformats.org/officeDocument/2006/relationships/notesSlide" Target="../notesSlides/notesSlide63.xml"/><Relationship Id="rId1" Type="http://schemas.openxmlformats.org/officeDocument/2006/relationships/slideLayout" Target="../slideLayouts/slideLayout5.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www.dgeste.mec.pt/provas" TargetMode="External"/><Relationship Id="rId5" Type="http://schemas.openxmlformats.org/officeDocument/2006/relationships/image" Target="../media/image2.jpe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hyperlink" Target="http://www.google.pt/url?sa=i&amp;rct=j&amp;q=&amp;esrc=s&amp;frm=1&amp;source=images&amp;cd=&amp;cad=rja&amp;uact=8&amp;ved=0ahUKEwjC-5mtv5XLAhUDXBQKHc9wBv8QjRwIBw&amp;url=http://www.dge.mec.pt/plataformas-jne&amp;psig=AFQjCNG6U1e-idABzWXsunShPMri5yscSQ&amp;ust=1456578350143328"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ctrTitle" idx="4294967295"/>
          </p:nvPr>
        </p:nvSpPr>
        <p:spPr>
          <a:xfrm>
            <a:off x="685800" y="3101725"/>
            <a:ext cx="6731700" cy="154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8800" dirty="0" smtClean="0">
                <a:solidFill>
                  <a:srgbClr val="FFFFFF"/>
                </a:solidFill>
              </a:rPr>
              <a:t>JNE</a:t>
            </a:r>
            <a:endParaRPr sz="8800" dirty="0">
              <a:solidFill>
                <a:srgbClr val="FFFFFF"/>
              </a:solidFill>
            </a:endParaRPr>
          </a:p>
        </p:txBody>
      </p:sp>
      <p:sp>
        <p:nvSpPr>
          <p:cNvPr id="114" name="Shape 114"/>
          <p:cNvSpPr txBox="1">
            <a:spLocks noGrp="1"/>
          </p:cNvSpPr>
          <p:nvPr>
            <p:ph type="subTitle" idx="4294967295"/>
          </p:nvPr>
        </p:nvSpPr>
        <p:spPr>
          <a:xfrm>
            <a:off x="685800" y="4396350"/>
            <a:ext cx="8056608" cy="1408914"/>
          </a:xfrm>
          <a:prstGeom prst="rect">
            <a:avLst/>
          </a:prstGeom>
        </p:spPr>
        <p:txBody>
          <a:bodyPr spcFirstLastPara="1" wrap="square" lIns="91425" tIns="91425" rIns="91425" bIns="91425" anchor="t" anchorCtr="0">
            <a:noAutofit/>
          </a:bodyPr>
          <a:lstStyle/>
          <a:p>
            <a:pPr marL="0" lvl="0" indent="0">
              <a:buNone/>
            </a:pPr>
            <a:r>
              <a:rPr lang="pt-PT" sz="4000" dirty="0"/>
              <a:t>Avaliação </a:t>
            </a:r>
            <a:r>
              <a:rPr lang="pt-PT" sz="4000" dirty="0" smtClean="0"/>
              <a:t>externa</a:t>
            </a:r>
          </a:p>
          <a:p>
            <a:pPr marL="0" lvl="0" indent="0">
              <a:buNone/>
            </a:pPr>
            <a:r>
              <a:rPr lang="pt-PT" sz="4000" dirty="0" smtClean="0"/>
              <a:t>realização </a:t>
            </a:r>
            <a:r>
              <a:rPr lang="pt-PT" sz="4000" dirty="0"/>
              <a:t>de provas e exames </a:t>
            </a:r>
            <a:r>
              <a:rPr lang="pt-PT" sz="4000" dirty="0" smtClean="0"/>
              <a:t>2018 </a:t>
            </a:r>
            <a:endParaRPr sz="4000" dirty="0"/>
          </a:p>
        </p:txBody>
      </p:sp>
      <p:grpSp>
        <p:nvGrpSpPr>
          <p:cNvPr id="9" name="Grupo 8"/>
          <p:cNvGrpSpPr/>
          <p:nvPr/>
        </p:nvGrpSpPr>
        <p:grpSpPr>
          <a:xfrm>
            <a:off x="6228184" y="404664"/>
            <a:ext cx="2514224" cy="1093812"/>
            <a:chOff x="5064191" y="5423699"/>
            <a:chExt cx="2886129" cy="1092738"/>
          </a:xfrm>
        </p:grpSpPr>
        <p:pic>
          <p:nvPicPr>
            <p:cNvPr id="10"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11" name="Imagem 10"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pic>
        <p:nvPicPr>
          <p:cNvPr id="12" name="Imagem 11"/>
          <p:cNvPicPr/>
          <p:nvPr/>
        </p:nvPicPr>
        <p:blipFill rotWithShape="1">
          <a:blip r:embed="rId6" cstate="print">
            <a:extLst>
              <a:ext uri="{28A0092B-C50C-407E-A947-70E740481C1C}">
                <a14:useLocalDpi xmlns:a14="http://schemas.microsoft.com/office/drawing/2010/main" val="0"/>
              </a:ext>
            </a:extLst>
          </a:blip>
          <a:srcRect l="6547" t="10844" b="12004"/>
          <a:stretch/>
        </p:blipFill>
        <p:spPr bwMode="auto">
          <a:xfrm>
            <a:off x="384376" y="476672"/>
            <a:ext cx="2315416" cy="936104"/>
          </a:xfrm>
          <a:prstGeom prst="rect">
            <a:avLst/>
          </a:prstGeom>
          <a:solidFill>
            <a:schemeClr val="bg1"/>
          </a:solid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p:nvPr/>
        </p:nvSpPr>
        <p:spPr>
          <a:xfrm>
            <a:off x="3190800" y="2362200"/>
            <a:ext cx="2724300" cy="2724300"/>
          </a:xfrm>
          <a:prstGeom prst="ellipse">
            <a:avLst/>
          </a:prstGeom>
          <a:solidFill>
            <a:srgbClr val="2F3848"/>
          </a:solidFill>
          <a:ln w="114300" cap="flat" cmpd="sng">
            <a:solidFill>
              <a:srgbClr val="2F3848"/>
            </a:solidFill>
            <a:prstDash val="solid"/>
            <a:round/>
            <a:headEnd type="none" w="sm" len="sm"/>
            <a:tailEnd type="none" w="sm" len="sm"/>
          </a:ln>
        </p:spPr>
        <p:txBody>
          <a:bodyPr spcFirstLastPara="1" wrap="square" lIns="91425" tIns="91425" rIns="91425" bIns="91425" anchor="ctr" anchorCtr="0">
            <a:noAutofit/>
          </a:bodyPr>
          <a:lstStyle/>
          <a:p>
            <a:pPr algn="ctr"/>
            <a:r>
              <a:rPr lang="pt-PT" sz="2000" dirty="0">
                <a:solidFill>
                  <a:schemeClr val="bg1"/>
                </a:solidFill>
                <a:latin typeface="Montserrat" panose="020B0604020202020204" charset="0"/>
                <a:ea typeface="Droid Serif" panose="020B0604020202020204" charset="0"/>
                <a:cs typeface="Droid Serif" panose="020B0604020202020204" charset="0"/>
                <a:sym typeface="Droid Serif"/>
              </a:rPr>
              <a:t>Entrega nos três dias úteis anteriores à data de início das provas</a:t>
            </a:r>
            <a:endParaRPr lang="pt-PT" sz="2000" dirty="0">
              <a:solidFill>
                <a:schemeClr val="bg1"/>
              </a:solidFill>
              <a:latin typeface="Montserrat" panose="020B0604020202020204" charset="0"/>
              <a:ea typeface="Droid Serif" panose="020B0604020202020204" charset="0"/>
              <a:cs typeface="Droid Serif" panose="020B0604020202020204" charset="0"/>
            </a:endParaRPr>
          </a:p>
        </p:txBody>
      </p:sp>
      <p:sp>
        <p:nvSpPr>
          <p:cNvPr id="152" name="Shape 152"/>
          <p:cNvSpPr/>
          <p:nvPr/>
        </p:nvSpPr>
        <p:spPr>
          <a:xfrm>
            <a:off x="733350" y="2362200"/>
            <a:ext cx="2724300" cy="2724300"/>
          </a:xfrm>
          <a:prstGeom prst="ellipse">
            <a:avLst/>
          </a:prstGeom>
          <a:noFill/>
          <a:ln w="114300" cap="flat" cmpd="sng">
            <a:solidFill>
              <a:srgbClr val="F05768"/>
            </a:solidFill>
            <a:prstDash val="solid"/>
            <a:round/>
            <a:headEnd type="none" w="sm" len="sm"/>
            <a:tailEnd type="none" w="sm" len="sm"/>
          </a:ln>
        </p:spPr>
        <p:txBody>
          <a:bodyPr spcFirstLastPara="1" wrap="square" lIns="91425" tIns="91425" rIns="91425" bIns="91425" anchor="ctr" anchorCtr="0">
            <a:noAutofit/>
          </a:bodyPr>
          <a:lstStyle/>
          <a:p>
            <a:pPr lvl="0" algn="ctr"/>
            <a:r>
              <a:rPr lang="pt-PT" sz="2000" dirty="0">
                <a:solidFill>
                  <a:schemeClr val="tx1"/>
                </a:solidFill>
                <a:latin typeface="Montserrat" panose="020B0604020202020204" charset="0"/>
                <a:ea typeface="Droid Serif"/>
                <a:cs typeface="Droid Serif"/>
                <a:sym typeface="Droid Serif"/>
              </a:rPr>
              <a:t>Distribuição dos enunciados pelas forças de segurança</a:t>
            </a:r>
          </a:p>
        </p:txBody>
      </p:sp>
      <p:sp>
        <p:nvSpPr>
          <p:cNvPr id="153" name="Shape 153"/>
          <p:cNvSpPr/>
          <p:nvPr/>
        </p:nvSpPr>
        <p:spPr>
          <a:xfrm>
            <a:off x="5686350" y="2362200"/>
            <a:ext cx="2724300" cy="2724300"/>
          </a:xfrm>
          <a:prstGeom prst="ellipse">
            <a:avLst/>
          </a:prstGeom>
          <a:noFill/>
          <a:ln w="114300" cap="flat" cmpd="sng">
            <a:solidFill>
              <a:srgbClr val="00C5B9"/>
            </a:solidFill>
            <a:prstDash val="solid"/>
            <a:round/>
            <a:headEnd type="none" w="sm" len="sm"/>
            <a:tailEnd type="none" w="sm" len="sm"/>
          </a:ln>
        </p:spPr>
        <p:txBody>
          <a:bodyPr spcFirstLastPara="1" wrap="square" lIns="91425" tIns="91425" rIns="91425" bIns="91425" anchor="ctr" anchorCtr="0">
            <a:noAutofit/>
          </a:bodyPr>
          <a:lstStyle/>
          <a:p>
            <a:pPr lvl="0" algn="ctr"/>
            <a:r>
              <a:rPr lang="pt-PT" sz="2000" dirty="0">
                <a:solidFill>
                  <a:schemeClr val="tx1"/>
                </a:solidFill>
                <a:latin typeface="Montserrat" panose="020B0604020202020204" charset="0"/>
                <a:ea typeface="Droid Serif" panose="020B0604020202020204" charset="0"/>
                <a:cs typeface="Droid Serif" panose="020B0604020202020204" charset="0"/>
              </a:rPr>
              <a:t>Colocar em segurança no cofre da escola</a:t>
            </a:r>
            <a:endParaRPr lang="pt-PT" sz="2000" dirty="0">
              <a:solidFill>
                <a:schemeClr val="tx1"/>
              </a:solidFill>
              <a:latin typeface="Montserrat" panose="020B0604020202020204" charset="0"/>
              <a:ea typeface="Droid Serif" panose="020B0604020202020204" charset="0"/>
              <a:cs typeface="Droid Serif" panose="020B0604020202020204" charset="0"/>
              <a:sym typeface="Droid Serif"/>
            </a:endParaRPr>
          </a:p>
        </p:txBody>
      </p:sp>
      <p:sp>
        <p:nvSpPr>
          <p:cNvPr id="154" name="Shape 154"/>
          <p:cNvSpPr txBox="1">
            <a:spLocks noGrp="1"/>
          </p:cNvSpPr>
          <p:nvPr>
            <p:ph type="title"/>
          </p:nvPr>
        </p:nvSpPr>
        <p:spPr>
          <a:xfrm>
            <a:off x="832475" y="168450"/>
            <a:ext cx="7951800" cy="973500"/>
          </a:xfrm>
          <a:prstGeom prst="rect">
            <a:avLst/>
          </a:prstGeom>
        </p:spPr>
        <p:txBody>
          <a:bodyPr spcFirstLastPara="1" wrap="square" lIns="91425" tIns="91425" rIns="91425" bIns="91425" anchor="ctr" anchorCtr="0">
            <a:noAutofit/>
          </a:bodyPr>
          <a:lstStyle/>
          <a:p>
            <a:pPr lvl="0"/>
            <a:r>
              <a:rPr lang="en" dirty="0"/>
              <a:t>Distribuição das provas de aferição</a:t>
            </a:r>
            <a:endParaRPr dirty="0"/>
          </a:p>
        </p:txBody>
      </p:sp>
    </p:spTree>
    <p:extLst>
      <p:ext uri="{BB962C8B-B14F-4D97-AF65-F5344CB8AC3E}">
        <p14:creationId xmlns:p14="http://schemas.microsoft.com/office/powerpoint/2010/main" val="3010182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en" sz="2800" dirty="0"/>
              <a:t>Elenco das provas de aferição – 2.º ano</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9" name="Rectângulo 8"/>
          <p:cNvSpPr/>
          <p:nvPr/>
        </p:nvSpPr>
        <p:spPr>
          <a:xfrm>
            <a:off x="683568" y="1988840"/>
            <a:ext cx="7992888" cy="3853363"/>
          </a:xfrm>
          <a:prstGeom prst="rect">
            <a:avLst/>
          </a:prstGeom>
          <a:ln>
            <a:solidFill>
              <a:schemeClr val="tx1">
                <a:lumMod val="65000"/>
                <a:lumOff val="35000"/>
              </a:schemeClr>
            </a:solidFill>
            <a:prstDash val="dash"/>
          </a:ln>
        </p:spPr>
        <p:txBody>
          <a:bodyPr wrap="square">
            <a:spAutoFit/>
          </a:bodyPr>
          <a:lstStyle/>
          <a:p>
            <a:pPr marL="228600" lvl="0">
              <a:buClr>
                <a:srgbClr val="FF9E00"/>
              </a:buClr>
            </a:pPr>
            <a:r>
              <a:rPr lang="pt-PT" sz="2800" b="1" dirty="0">
                <a:solidFill>
                  <a:srgbClr val="F05768"/>
                </a:solidFill>
                <a:latin typeface="Source Sans Pro"/>
                <a:ea typeface="Source Sans Pro"/>
                <a:cs typeface="Source Sans Pro"/>
                <a:sym typeface="Source Sans Pro"/>
              </a:rPr>
              <a:t>Escritas</a:t>
            </a:r>
          </a:p>
          <a:p>
            <a:pPr marL="450850" lvl="0" indent="-355600">
              <a:lnSpc>
                <a:spcPct val="115000"/>
              </a:lnSpc>
              <a:spcBef>
                <a:spcPts val="600"/>
              </a:spcBef>
              <a:spcAft>
                <a:spcPts val="12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sym typeface="Montserrat"/>
              </a:rPr>
              <a:t>Português e Estudo do </a:t>
            </a:r>
            <a:r>
              <a:rPr lang="pt-PT" sz="2400" dirty="0" smtClean="0">
                <a:solidFill>
                  <a:schemeClr val="tx1">
                    <a:lumMod val="65000"/>
                    <a:lumOff val="35000"/>
                  </a:schemeClr>
                </a:solidFill>
                <a:latin typeface="Montserrat" panose="020B0604020202020204" charset="0"/>
                <a:ea typeface="Calibri"/>
                <a:cs typeface="Times New Roman"/>
                <a:sym typeface="Montserrat"/>
              </a:rPr>
              <a:t>Meio (25)</a:t>
            </a:r>
            <a:endParaRPr lang="pt-PT" sz="2400" dirty="0">
              <a:solidFill>
                <a:schemeClr val="tx1">
                  <a:lumMod val="65000"/>
                  <a:lumOff val="35000"/>
                </a:schemeClr>
              </a:solidFill>
              <a:latin typeface="Montserrat" panose="020B0604020202020204" charset="0"/>
              <a:ea typeface="Calibri"/>
              <a:cs typeface="Times New Roman"/>
              <a:sym typeface="Montserrat"/>
            </a:endParaRPr>
          </a:p>
          <a:p>
            <a:pPr marL="450850" lvl="0" indent="-355600">
              <a:lnSpc>
                <a:spcPct val="115000"/>
              </a:lnSpc>
              <a:spcBef>
                <a:spcPts val="600"/>
              </a:spcBef>
              <a:spcAft>
                <a:spcPts val="12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sym typeface="Montserrat"/>
              </a:rPr>
              <a:t>Matemática e Estudo do </a:t>
            </a:r>
            <a:r>
              <a:rPr lang="pt-PT" sz="2400" dirty="0" smtClean="0">
                <a:solidFill>
                  <a:schemeClr val="tx1">
                    <a:lumMod val="65000"/>
                    <a:lumOff val="35000"/>
                  </a:schemeClr>
                </a:solidFill>
                <a:latin typeface="Montserrat" panose="020B0604020202020204" charset="0"/>
                <a:ea typeface="Calibri"/>
                <a:cs typeface="Times New Roman"/>
                <a:sym typeface="Montserrat"/>
              </a:rPr>
              <a:t>Meio (26)</a:t>
            </a:r>
            <a:endParaRPr lang="pt-PT" sz="2400" dirty="0">
              <a:solidFill>
                <a:schemeClr val="tx1">
                  <a:lumMod val="65000"/>
                  <a:lumOff val="35000"/>
                </a:schemeClr>
              </a:solidFill>
              <a:latin typeface="Montserrat" panose="020B0604020202020204" charset="0"/>
              <a:ea typeface="Calibri"/>
              <a:cs typeface="Times New Roman"/>
              <a:sym typeface="Montserrat"/>
            </a:endParaRPr>
          </a:p>
          <a:p>
            <a:pPr marL="228600">
              <a:buClr>
                <a:srgbClr val="FF9E00"/>
              </a:buClr>
              <a:buSzPct val="100000"/>
            </a:pPr>
            <a:endParaRPr lang="pt-PT" sz="2800" b="1" dirty="0" smtClean="0">
              <a:solidFill>
                <a:srgbClr val="F05768"/>
              </a:solidFill>
              <a:latin typeface="Source Sans Pro"/>
              <a:ea typeface="Source Sans Pro"/>
              <a:cs typeface="Source Sans Pro"/>
              <a:sym typeface="Montserrat"/>
            </a:endParaRPr>
          </a:p>
          <a:p>
            <a:pPr marL="228600">
              <a:buClr>
                <a:srgbClr val="FF9E00"/>
              </a:buClr>
              <a:buSzPct val="100000"/>
            </a:pPr>
            <a:r>
              <a:rPr lang="pt-PT" sz="2800" b="1" dirty="0" smtClean="0">
                <a:solidFill>
                  <a:srgbClr val="F05768"/>
                </a:solidFill>
                <a:latin typeface="Source Sans Pro"/>
                <a:ea typeface="Source Sans Pro"/>
                <a:cs typeface="Source Sans Pro"/>
                <a:sym typeface="Montserrat"/>
              </a:rPr>
              <a:t>Performativas</a:t>
            </a:r>
            <a:endParaRPr lang="pt-PT" sz="2800" b="1" dirty="0">
              <a:solidFill>
                <a:srgbClr val="F05768"/>
              </a:solidFill>
              <a:latin typeface="Source Sans Pro"/>
              <a:ea typeface="Source Sans Pro"/>
              <a:cs typeface="Source Sans Pro"/>
              <a:sym typeface="Montserrat"/>
            </a:endParaRPr>
          </a:p>
          <a:p>
            <a:pPr marL="450850" indent="-355600">
              <a:lnSpc>
                <a:spcPct val="115000"/>
              </a:lnSpc>
              <a:spcBef>
                <a:spcPts val="600"/>
              </a:spcBef>
              <a:spcAft>
                <a:spcPts val="12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sym typeface="Montserrat"/>
              </a:rPr>
              <a:t>Expressões </a:t>
            </a:r>
            <a:r>
              <a:rPr lang="pt-PT" sz="2400" dirty="0" smtClean="0">
                <a:solidFill>
                  <a:schemeClr val="tx1">
                    <a:lumMod val="65000"/>
                    <a:lumOff val="35000"/>
                  </a:schemeClr>
                </a:solidFill>
                <a:latin typeface="Montserrat" panose="020B0604020202020204" charset="0"/>
                <a:ea typeface="Calibri"/>
                <a:cs typeface="Times New Roman"/>
                <a:sym typeface="Montserrat"/>
              </a:rPr>
              <a:t>Artísticas (27)</a:t>
            </a:r>
            <a:endParaRPr lang="pt-PT" sz="2400" dirty="0">
              <a:solidFill>
                <a:schemeClr val="tx1">
                  <a:lumMod val="65000"/>
                  <a:lumOff val="35000"/>
                </a:schemeClr>
              </a:solidFill>
              <a:latin typeface="Montserrat" panose="020B0604020202020204" charset="0"/>
              <a:ea typeface="Calibri"/>
              <a:cs typeface="Times New Roman"/>
              <a:sym typeface="Montserrat"/>
            </a:endParaRPr>
          </a:p>
          <a:p>
            <a:pPr marL="450850" indent="-355600">
              <a:lnSpc>
                <a:spcPct val="115000"/>
              </a:lnSpc>
              <a:spcBef>
                <a:spcPts val="600"/>
              </a:spcBef>
              <a:spcAft>
                <a:spcPts val="12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sym typeface="Montserrat"/>
              </a:rPr>
              <a:t>Expressões </a:t>
            </a:r>
            <a:r>
              <a:rPr lang="pt-PT" sz="2400" dirty="0" smtClean="0">
                <a:solidFill>
                  <a:schemeClr val="tx1">
                    <a:lumMod val="65000"/>
                    <a:lumOff val="35000"/>
                  </a:schemeClr>
                </a:solidFill>
                <a:latin typeface="Montserrat" panose="020B0604020202020204" charset="0"/>
                <a:ea typeface="Calibri"/>
                <a:cs typeface="Times New Roman"/>
                <a:sym typeface="Montserrat"/>
              </a:rPr>
              <a:t>Físico-Motoras (28)</a:t>
            </a:r>
            <a:endParaRPr lang="pt-PT" sz="2400" dirty="0">
              <a:solidFill>
                <a:schemeClr val="tx1">
                  <a:lumMod val="65000"/>
                  <a:lumOff val="35000"/>
                </a:schemeClr>
              </a:solidFill>
              <a:latin typeface="Montserrat" panose="020B0604020202020204" charset="0"/>
              <a:ea typeface="Calibri"/>
              <a:cs typeface="Times New Roman"/>
              <a:sym typeface="Montserrat"/>
            </a:endParaRPr>
          </a:p>
        </p:txBody>
      </p:sp>
    </p:spTree>
    <p:extLst>
      <p:ext uri="{BB962C8B-B14F-4D97-AF65-F5344CB8AC3E}">
        <p14:creationId xmlns:p14="http://schemas.microsoft.com/office/powerpoint/2010/main" val="3875159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Provas de aferição escritas – 2.º ano</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1" name="Rectângulo 10"/>
          <p:cNvSpPr/>
          <p:nvPr/>
        </p:nvSpPr>
        <p:spPr>
          <a:xfrm>
            <a:off x="251520" y="1916832"/>
            <a:ext cx="2376264" cy="1738938"/>
          </a:xfrm>
          <a:prstGeom prst="rect">
            <a:avLst/>
          </a:prstGeom>
          <a:ln>
            <a:solidFill>
              <a:schemeClr val="bg1">
                <a:lumMod val="65000"/>
              </a:schemeClr>
            </a:solidFill>
            <a:prstDash val="dash"/>
          </a:ln>
        </p:spPr>
        <p:txBody>
          <a:bodyPr wrap="square">
            <a:spAutoFit/>
          </a:bodyPr>
          <a:lstStyle/>
          <a:p>
            <a:pPr marL="95250" lvl="0">
              <a:lnSpc>
                <a:spcPct val="115000"/>
              </a:lnSpc>
              <a:spcAft>
                <a:spcPts val="1800"/>
              </a:spcAft>
              <a:buClr>
                <a:srgbClr val="C7F464"/>
              </a:buClr>
              <a:buSzPct val="100000"/>
            </a:pPr>
            <a:r>
              <a:rPr lang="pt-PT" sz="2000" dirty="0" smtClean="0">
                <a:solidFill>
                  <a:schemeClr val="tx1">
                    <a:lumMod val="65000"/>
                    <a:lumOff val="35000"/>
                  </a:schemeClr>
                </a:solidFill>
                <a:latin typeface="Montserrat" panose="020B0604020202020204" charset="0"/>
                <a:ea typeface="Calibri"/>
                <a:cs typeface="Times New Roman"/>
                <a:sym typeface="Montserrat"/>
              </a:rPr>
              <a:t>Português e </a:t>
            </a:r>
            <a:r>
              <a:rPr lang="pt-PT" sz="2000" dirty="0">
                <a:solidFill>
                  <a:schemeClr val="tx1">
                    <a:lumMod val="65000"/>
                    <a:lumOff val="35000"/>
                  </a:schemeClr>
                </a:solidFill>
                <a:latin typeface="Montserrat" panose="020B0604020202020204" charset="0"/>
                <a:ea typeface="Calibri"/>
                <a:cs typeface="Times New Roman"/>
                <a:sym typeface="Montserrat"/>
              </a:rPr>
              <a:t>Estudo do </a:t>
            </a:r>
            <a:r>
              <a:rPr lang="pt-PT" sz="2000" dirty="0" smtClean="0">
                <a:solidFill>
                  <a:schemeClr val="tx1">
                    <a:lumMod val="65000"/>
                    <a:lumOff val="35000"/>
                  </a:schemeClr>
                </a:solidFill>
                <a:latin typeface="Montserrat" panose="020B0604020202020204" charset="0"/>
                <a:ea typeface="Calibri"/>
                <a:cs typeface="Times New Roman"/>
                <a:sym typeface="Montserrat"/>
              </a:rPr>
              <a:t>Meio</a:t>
            </a:r>
          </a:p>
          <a:p>
            <a:pPr marL="95250" lvl="0">
              <a:lnSpc>
                <a:spcPct val="115000"/>
              </a:lnSpc>
              <a:spcAft>
                <a:spcPts val="1200"/>
              </a:spcAft>
              <a:buClr>
                <a:srgbClr val="C7F464"/>
              </a:buClr>
              <a:buSzPct val="100000"/>
            </a:pPr>
            <a:r>
              <a:rPr lang="pt-PT" sz="2000" dirty="0" smtClean="0">
                <a:solidFill>
                  <a:schemeClr val="tx1">
                    <a:lumMod val="65000"/>
                    <a:lumOff val="35000"/>
                  </a:schemeClr>
                </a:solidFill>
                <a:latin typeface="Montserrat" panose="020B0604020202020204" charset="0"/>
                <a:ea typeface="Calibri"/>
                <a:cs typeface="Times New Roman"/>
                <a:sym typeface="Montserrat"/>
              </a:rPr>
              <a:t>Matemática e </a:t>
            </a:r>
            <a:r>
              <a:rPr lang="pt-PT" sz="2000" dirty="0">
                <a:solidFill>
                  <a:schemeClr val="tx1">
                    <a:lumMod val="65000"/>
                    <a:lumOff val="35000"/>
                  </a:schemeClr>
                </a:solidFill>
                <a:latin typeface="Montserrat" panose="020B0604020202020204" charset="0"/>
                <a:ea typeface="Calibri"/>
                <a:cs typeface="Times New Roman"/>
                <a:sym typeface="Montserrat"/>
              </a:rPr>
              <a:t>Estudo do </a:t>
            </a:r>
            <a:r>
              <a:rPr lang="pt-PT" sz="2000" dirty="0" smtClean="0">
                <a:solidFill>
                  <a:schemeClr val="tx1">
                    <a:lumMod val="65000"/>
                    <a:lumOff val="35000"/>
                  </a:schemeClr>
                </a:solidFill>
                <a:latin typeface="Montserrat" panose="020B0604020202020204" charset="0"/>
                <a:ea typeface="Calibri"/>
                <a:cs typeface="Times New Roman"/>
                <a:sym typeface="Montserrat"/>
              </a:rPr>
              <a:t>Meio</a:t>
            </a:r>
          </a:p>
        </p:txBody>
      </p:sp>
      <p:sp>
        <p:nvSpPr>
          <p:cNvPr id="12" name="Rectângulo 11"/>
          <p:cNvSpPr/>
          <p:nvPr/>
        </p:nvSpPr>
        <p:spPr>
          <a:xfrm>
            <a:off x="2915816" y="1916832"/>
            <a:ext cx="5976664" cy="3314754"/>
          </a:xfrm>
          <a:prstGeom prst="rect">
            <a:avLst/>
          </a:prstGeom>
          <a:ln>
            <a:solidFill>
              <a:schemeClr val="bg1">
                <a:lumMod val="65000"/>
              </a:schemeClr>
            </a:solidFill>
            <a:prstDash val="dash"/>
          </a:ln>
        </p:spPr>
        <p:txBody>
          <a:bodyPr wrap="square">
            <a:spAutoFit/>
          </a:bodyPr>
          <a:lstStyle/>
          <a:p>
            <a:pPr marL="228600" lvl="0">
              <a:buClr>
                <a:srgbClr val="FF9E00"/>
              </a:buClr>
            </a:pPr>
            <a:r>
              <a:rPr lang="pt-PT" sz="2800" b="1" dirty="0">
                <a:solidFill>
                  <a:srgbClr val="F05768"/>
                </a:solidFill>
                <a:latin typeface="Source Sans Pro"/>
                <a:ea typeface="Source Sans Pro"/>
                <a:cs typeface="Source Sans Pro"/>
              </a:rPr>
              <a:t>Duração </a:t>
            </a:r>
          </a:p>
          <a:p>
            <a:pPr marL="450850" indent="-355600">
              <a:lnSpc>
                <a:spcPct val="115000"/>
              </a:lnSpc>
              <a:spcBef>
                <a:spcPts val="600"/>
              </a:spcBef>
              <a:spcAft>
                <a:spcPts val="12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Duas partes de 45 min </a:t>
            </a:r>
            <a:r>
              <a:rPr lang="pt-PT" sz="2000" dirty="0">
                <a:solidFill>
                  <a:schemeClr val="tx1">
                    <a:lumMod val="65000"/>
                    <a:lumOff val="35000"/>
                  </a:schemeClr>
                </a:solidFill>
                <a:latin typeface="Montserrat" panose="020B0604020202020204" charset="0"/>
                <a:ea typeface="Calibri"/>
                <a:cs typeface="Times New Roman"/>
              </a:rPr>
              <a:t>(90 min) [Intervalo de 20 min]</a:t>
            </a:r>
          </a:p>
          <a:p>
            <a:pPr marL="228600">
              <a:buClr>
                <a:srgbClr val="FF9E00"/>
              </a:buClr>
            </a:pPr>
            <a:r>
              <a:rPr lang="pt-PT" sz="2800" b="1" dirty="0">
                <a:solidFill>
                  <a:srgbClr val="F05768"/>
                </a:solidFill>
                <a:latin typeface="Source Sans Pro"/>
                <a:ea typeface="Source Sans Pro"/>
                <a:cs typeface="Source Sans Pro"/>
              </a:rPr>
              <a:t>Compreensão do oral </a:t>
            </a:r>
            <a:r>
              <a:rPr lang="pt-PT" sz="1800" b="1" dirty="0">
                <a:solidFill>
                  <a:srgbClr val="F05768"/>
                </a:solidFill>
                <a:latin typeface="Source Sans Pro"/>
                <a:ea typeface="Source Sans Pro"/>
                <a:cs typeface="Source Sans Pro"/>
              </a:rPr>
              <a:t>[Português e EM]</a:t>
            </a:r>
          </a:p>
          <a:p>
            <a:pPr marL="450850" indent="-355600">
              <a:lnSpc>
                <a:spcPct val="115000"/>
              </a:lnSpc>
              <a:spcBef>
                <a:spcPts val="600"/>
              </a:spcBef>
              <a:spcAft>
                <a:spcPts val="12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Salas equipadas com sistema de reprodução de ficheiro áudio </a:t>
            </a:r>
            <a:r>
              <a:rPr lang="pt-PT" sz="2000" dirty="0">
                <a:solidFill>
                  <a:schemeClr val="tx1">
                    <a:lumMod val="65000"/>
                    <a:lumOff val="35000"/>
                  </a:schemeClr>
                </a:solidFill>
                <a:latin typeface="Montserrat" panose="020B0604020202020204" charset="0"/>
                <a:ea typeface="Calibri"/>
                <a:cs typeface="Times New Roman"/>
              </a:rPr>
              <a:t>[Duração </a:t>
            </a:r>
            <a:r>
              <a:rPr lang="pt-PT" sz="2000" dirty="0" err="1">
                <a:solidFill>
                  <a:schemeClr val="tx1">
                    <a:lumMod val="65000"/>
                    <a:lumOff val="35000"/>
                  </a:schemeClr>
                </a:solidFill>
                <a:latin typeface="Montserrat" panose="020B0604020202020204" charset="0"/>
                <a:ea typeface="Calibri"/>
                <a:cs typeface="Times New Roman"/>
              </a:rPr>
              <a:t>máx</a:t>
            </a:r>
            <a:r>
              <a:rPr lang="pt-PT" sz="2000" dirty="0">
                <a:solidFill>
                  <a:schemeClr val="tx1">
                    <a:lumMod val="65000"/>
                    <a:lumOff val="35000"/>
                  </a:schemeClr>
                </a:solidFill>
                <a:latin typeface="Montserrat" panose="020B0604020202020204" charset="0"/>
                <a:ea typeface="Calibri"/>
                <a:cs typeface="Times New Roman"/>
              </a:rPr>
              <a:t>. 15 min]</a:t>
            </a:r>
          </a:p>
        </p:txBody>
      </p:sp>
    </p:spTree>
    <p:extLst>
      <p:ext uri="{BB962C8B-B14F-4D97-AF65-F5344CB8AC3E}">
        <p14:creationId xmlns:p14="http://schemas.microsoft.com/office/powerpoint/2010/main" val="1636141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Provas de aferição escritas – 2.º ano</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1" name="Rectângulo 10"/>
          <p:cNvSpPr/>
          <p:nvPr/>
        </p:nvSpPr>
        <p:spPr>
          <a:xfrm>
            <a:off x="251520" y="1916832"/>
            <a:ext cx="2376264" cy="1738938"/>
          </a:xfrm>
          <a:prstGeom prst="rect">
            <a:avLst/>
          </a:prstGeom>
          <a:ln>
            <a:solidFill>
              <a:schemeClr val="bg1">
                <a:lumMod val="65000"/>
              </a:schemeClr>
            </a:solidFill>
            <a:prstDash val="dash"/>
          </a:ln>
        </p:spPr>
        <p:txBody>
          <a:bodyPr wrap="square">
            <a:spAutoFit/>
          </a:bodyPr>
          <a:lstStyle/>
          <a:p>
            <a:pPr marL="95250" lvl="0">
              <a:lnSpc>
                <a:spcPct val="115000"/>
              </a:lnSpc>
              <a:spcAft>
                <a:spcPts val="1800"/>
              </a:spcAft>
              <a:buClr>
                <a:srgbClr val="C7F464"/>
              </a:buClr>
              <a:buSzPct val="100000"/>
            </a:pPr>
            <a:r>
              <a:rPr lang="pt-PT" sz="2000" dirty="0" smtClean="0">
                <a:solidFill>
                  <a:schemeClr val="tx1">
                    <a:lumMod val="65000"/>
                    <a:lumOff val="35000"/>
                  </a:schemeClr>
                </a:solidFill>
                <a:latin typeface="Montserrat" panose="020B0604020202020204" charset="0"/>
                <a:ea typeface="Calibri"/>
                <a:cs typeface="Times New Roman"/>
                <a:sym typeface="Montserrat"/>
              </a:rPr>
              <a:t>Português e </a:t>
            </a:r>
            <a:r>
              <a:rPr lang="pt-PT" sz="2000" dirty="0">
                <a:solidFill>
                  <a:schemeClr val="tx1">
                    <a:lumMod val="65000"/>
                    <a:lumOff val="35000"/>
                  </a:schemeClr>
                </a:solidFill>
                <a:latin typeface="Montserrat" panose="020B0604020202020204" charset="0"/>
                <a:ea typeface="Calibri"/>
                <a:cs typeface="Times New Roman"/>
                <a:sym typeface="Montserrat"/>
              </a:rPr>
              <a:t>Estudo do </a:t>
            </a:r>
            <a:r>
              <a:rPr lang="pt-PT" sz="2000" dirty="0" smtClean="0">
                <a:solidFill>
                  <a:schemeClr val="tx1">
                    <a:lumMod val="65000"/>
                    <a:lumOff val="35000"/>
                  </a:schemeClr>
                </a:solidFill>
                <a:latin typeface="Montserrat" panose="020B0604020202020204" charset="0"/>
                <a:ea typeface="Calibri"/>
                <a:cs typeface="Times New Roman"/>
                <a:sym typeface="Montserrat"/>
              </a:rPr>
              <a:t>Meio</a:t>
            </a:r>
          </a:p>
          <a:p>
            <a:pPr marL="95250" lvl="0">
              <a:lnSpc>
                <a:spcPct val="115000"/>
              </a:lnSpc>
              <a:spcAft>
                <a:spcPts val="1200"/>
              </a:spcAft>
              <a:buClr>
                <a:srgbClr val="C7F464"/>
              </a:buClr>
              <a:buSzPct val="100000"/>
            </a:pPr>
            <a:r>
              <a:rPr lang="pt-PT" sz="2000" dirty="0" smtClean="0">
                <a:solidFill>
                  <a:schemeClr val="tx1">
                    <a:lumMod val="65000"/>
                    <a:lumOff val="35000"/>
                  </a:schemeClr>
                </a:solidFill>
                <a:latin typeface="Montserrat" panose="020B0604020202020204" charset="0"/>
                <a:ea typeface="Calibri"/>
                <a:cs typeface="Times New Roman"/>
                <a:sym typeface="Montserrat"/>
              </a:rPr>
              <a:t>Matemática e </a:t>
            </a:r>
            <a:r>
              <a:rPr lang="pt-PT" sz="2000" dirty="0">
                <a:solidFill>
                  <a:schemeClr val="tx1">
                    <a:lumMod val="65000"/>
                    <a:lumOff val="35000"/>
                  </a:schemeClr>
                </a:solidFill>
                <a:latin typeface="Montserrat" panose="020B0604020202020204" charset="0"/>
                <a:ea typeface="Calibri"/>
                <a:cs typeface="Times New Roman"/>
                <a:sym typeface="Montserrat"/>
              </a:rPr>
              <a:t>Estudo do </a:t>
            </a:r>
            <a:r>
              <a:rPr lang="pt-PT" sz="2000" dirty="0" smtClean="0">
                <a:solidFill>
                  <a:schemeClr val="tx1">
                    <a:lumMod val="65000"/>
                    <a:lumOff val="35000"/>
                  </a:schemeClr>
                </a:solidFill>
                <a:latin typeface="Montserrat" panose="020B0604020202020204" charset="0"/>
                <a:ea typeface="Calibri"/>
                <a:cs typeface="Times New Roman"/>
                <a:sym typeface="Montserrat"/>
              </a:rPr>
              <a:t>Meio</a:t>
            </a:r>
          </a:p>
        </p:txBody>
      </p:sp>
      <p:sp>
        <p:nvSpPr>
          <p:cNvPr id="9" name="Rectângulo 8"/>
          <p:cNvSpPr/>
          <p:nvPr/>
        </p:nvSpPr>
        <p:spPr>
          <a:xfrm>
            <a:off x="2915816" y="1916832"/>
            <a:ext cx="5904656" cy="3853363"/>
          </a:xfrm>
          <a:prstGeom prst="rect">
            <a:avLst/>
          </a:prstGeom>
          <a:ln>
            <a:solidFill>
              <a:schemeClr val="bg1">
                <a:lumMod val="65000"/>
              </a:schemeClr>
            </a:solidFill>
            <a:prstDash val="dash"/>
          </a:ln>
        </p:spPr>
        <p:txBody>
          <a:bodyPr wrap="square">
            <a:spAutoFit/>
          </a:bodyPr>
          <a:lstStyle/>
          <a:p>
            <a:pPr marL="228600" lvl="0">
              <a:buClr>
                <a:srgbClr val="FF9E00"/>
              </a:buClr>
            </a:pPr>
            <a:r>
              <a:rPr lang="pt-PT" sz="2800" b="1" dirty="0">
                <a:solidFill>
                  <a:srgbClr val="F05768"/>
                </a:solidFill>
                <a:latin typeface="Source Sans Pro"/>
                <a:ea typeface="Source Sans Pro"/>
                <a:cs typeface="Source Sans Pro"/>
              </a:rPr>
              <a:t>Local de realização </a:t>
            </a:r>
          </a:p>
          <a:p>
            <a:pPr marL="450850" lvl="1" indent="-355600">
              <a:lnSpc>
                <a:spcPct val="115000"/>
              </a:lnSpc>
              <a:spcBef>
                <a:spcPts val="600"/>
              </a:spcBef>
              <a:spcAft>
                <a:spcPts val="12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Sala de aula habitual</a:t>
            </a:r>
          </a:p>
          <a:p>
            <a:pPr marL="450850" lvl="1" indent="-355600">
              <a:lnSpc>
                <a:spcPct val="115000"/>
              </a:lnSpc>
              <a:spcBef>
                <a:spcPts val="600"/>
              </a:spcBef>
              <a:spcAft>
                <a:spcPts val="12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Lugares habituais dos alunos</a:t>
            </a:r>
          </a:p>
          <a:p>
            <a:pPr marL="265113" lvl="1"/>
            <a:r>
              <a:rPr lang="pt-PT" sz="2800" b="1" dirty="0">
                <a:solidFill>
                  <a:srgbClr val="F05768"/>
                </a:solidFill>
                <a:latin typeface="Source Sans Pro"/>
                <a:ea typeface="Source Sans Pro"/>
                <a:cs typeface="Source Sans Pro"/>
              </a:rPr>
              <a:t>Vigilância</a:t>
            </a:r>
          </a:p>
          <a:p>
            <a:pPr marL="450850" lvl="1" indent="-355600">
              <a:lnSpc>
                <a:spcPct val="115000"/>
              </a:lnSpc>
              <a:spcBef>
                <a:spcPts val="600"/>
              </a:spcBef>
              <a:spcAft>
                <a:spcPts val="12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Professor titular da turma</a:t>
            </a:r>
          </a:p>
          <a:p>
            <a:pPr marL="228600" lvl="0">
              <a:buClr>
                <a:srgbClr val="FF9E00"/>
              </a:buClr>
            </a:pPr>
            <a:r>
              <a:rPr lang="pt-PT" sz="2800" b="1" dirty="0">
                <a:solidFill>
                  <a:srgbClr val="F05768"/>
                </a:solidFill>
                <a:latin typeface="Source Sans Pro"/>
                <a:ea typeface="Source Sans Pro"/>
                <a:cs typeface="Source Sans Pro"/>
              </a:rPr>
              <a:t>Programa PAEB</a:t>
            </a:r>
          </a:p>
          <a:p>
            <a:pPr marL="450850" lvl="1" indent="-355600">
              <a:lnSpc>
                <a:spcPct val="115000"/>
              </a:lnSpc>
              <a:spcBef>
                <a:spcPts val="600"/>
              </a:spcBef>
              <a:spcAft>
                <a:spcPts val="12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Pautas de chamada </a:t>
            </a:r>
            <a:r>
              <a:rPr lang="pt-PT" sz="2400" dirty="0" smtClean="0">
                <a:solidFill>
                  <a:schemeClr val="tx1">
                    <a:lumMod val="65000"/>
                    <a:lumOff val="35000"/>
                  </a:schemeClr>
                </a:solidFill>
                <a:latin typeface="Montserrat" panose="020B0604020202020204" charset="0"/>
                <a:ea typeface="Calibri"/>
                <a:cs typeface="Times New Roman"/>
              </a:rPr>
              <a:t>por </a:t>
            </a:r>
            <a:r>
              <a:rPr lang="pt-PT" sz="2400" dirty="0">
                <a:solidFill>
                  <a:schemeClr val="tx1">
                    <a:lumMod val="65000"/>
                    <a:lumOff val="35000"/>
                  </a:schemeClr>
                </a:solidFill>
                <a:latin typeface="Montserrat" panose="020B0604020202020204" charset="0"/>
                <a:ea typeface="Calibri"/>
                <a:cs typeface="Times New Roman"/>
              </a:rPr>
              <a:t>grupo turma</a:t>
            </a:r>
          </a:p>
        </p:txBody>
      </p:sp>
    </p:spTree>
    <p:extLst>
      <p:ext uri="{BB962C8B-B14F-4D97-AF65-F5344CB8AC3E}">
        <p14:creationId xmlns:p14="http://schemas.microsoft.com/office/powerpoint/2010/main" val="78131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Provas de aferição performativas – 2.º ano</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Rectângulo 9"/>
          <p:cNvSpPr/>
          <p:nvPr/>
        </p:nvSpPr>
        <p:spPr>
          <a:xfrm>
            <a:off x="251520" y="1916832"/>
            <a:ext cx="2376264" cy="1053109"/>
          </a:xfrm>
          <a:prstGeom prst="rect">
            <a:avLst/>
          </a:prstGeom>
          <a:ln>
            <a:solidFill>
              <a:schemeClr val="bg1">
                <a:lumMod val="65000"/>
              </a:schemeClr>
            </a:solidFill>
            <a:prstDash val="dash"/>
          </a:ln>
        </p:spPr>
        <p:txBody>
          <a:bodyPr wrap="square">
            <a:spAutoFit/>
          </a:bodyPr>
          <a:lstStyle/>
          <a:p>
            <a:pPr marL="95250" lvl="0" algn="ctr">
              <a:lnSpc>
                <a:spcPct val="115000"/>
              </a:lnSpc>
              <a:spcAft>
                <a:spcPts val="1800"/>
              </a:spcAft>
              <a:buClr>
                <a:srgbClr val="C7F464"/>
              </a:buClr>
              <a:buSzPct val="100000"/>
            </a:pPr>
            <a:r>
              <a:rPr lang="pt-PT" sz="2800" b="1" dirty="0">
                <a:solidFill>
                  <a:srgbClr val="F05768"/>
                </a:solidFill>
                <a:latin typeface="Source Sans Pro"/>
                <a:ea typeface="Source Sans Pro"/>
                <a:cs typeface="Source Sans Pro"/>
                <a:sym typeface="Montserrat"/>
              </a:rPr>
              <a:t>Expressões Artísticas</a:t>
            </a:r>
          </a:p>
        </p:txBody>
      </p:sp>
      <p:sp>
        <p:nvSpPr>
          <p:cNvPr id="12" name="Rectângulo 11"/>
          <p:cNvSpPr/>
          <p:nvPr/>
        </p:nvSpPr>
        <p:spPr>
          <a:xfrm>
            <a:off x="2915816" y="1916832"/>
            <a:ext cx="5976664" cy="3797963"/>
          </a:xfrm>
          <a:prstGeom prst="rect">
            <a:avLst/>
          </a:prstGeom>
          <a:ln>
            <a:solidFill>
              <a:schemeClr val="bg1">
                <a:lumMod val="65000"/>
              </a:schemeClr>
            </a:solidFill>
            <a:prstDash val="dash"/>
          </a:ln>
        </p:spPr>
        <p:txBody>
          <a:bodyPr wrap="square">
            <a:spAutoFit/>
          </a:bodyPr>
          <a:lstStyle/>
          <a:p>
            <a:pPr marL="450850" lvl="1" indent="-355600">
              <a:lnSpc>
                <a:spcPct val="115000"/>
              </a:lnSpc>
              <a:spcBef>
                <a:spcPts val="600"/>
              </a:spcBef>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Duração </a:t>
            </a:r>
            <a:r>
              <a:rPr lang="pt-PT" sz="2400" dirty="0" smtClean="0">
                <a:solidFill>
                  <a:schemeClr val="tx1">
                    <a:lumMod val="65000"/>
                    <a:lumOff val="35000"/>
                  </a:schemeClr>
                </a:solidFill>
                <a:latin typeface="Montserrat" panose="020B0604020202020204" charset="0"/>
                <a:ea typeface="Calibri"/>
                <a:cs typeface="Times New Roman"/>
              </a:rPr>
              <a:t>135 min dividida em duas partes </a:t>
            </a:r>
            <a:r>
              <a:rPr lang="pt-PT" sz="2000" dirty="0">
                <a:solidFill>
                  <a:schemeClr val="tx1">
                    <a:lumMod val="65000"/>
                    <a:lumOff val="35000"/>
                  </a:schemeClr>
                </a:solidFill>
                <a:latin typeface="Montserrat" panose="020B0604020202020204" charset="0"/>
                <a:ea typeface="Calibri"/>
                <a:cs typeface="Times New Roman"/>
              </a:rPr>
              <a:t>[Intervalo de 30 min]</a:t>
            </a:r>
          </a:p>
          <a:p>
            <a:pPr marL="450850" lvl="1" indent="-355600">
              <a:lnSpc>
                <a:spcPct val="115000"/>
              </a:lnSpc>
              <a:spcBef>
                <a:spcPts val="600"/>
              </a:spcBef>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Espaço amplo – 1.ª parte</a:t>
            </a:r>
          </a:p>
          <a:p>
            <a:pPr marL="450850" lvl="1" indent="-355600">
              <a:lnSpc>
                <a:spcPct val="115000"/>
              </a:lnSpc>
              <a:spcBef>
                <a:spcPts val="600"/>
              </a:spcBef>
              <a:buClr>
                <a:srgbClr val="2F3848"/>
              </a:buClr>
              <a:buSzPts val="2400"/>
              <a:buFont typeface="Source Sans Pro"/>
              <a:buChar char="■"/>
            </a:pPr>
            <a:r>
              <a:rPr lang="pt-PT" sz="2400" dirty="0" smtClean="0">
                <a:solidFill>
                  <a:schemeClr val="tx1">
                    <a:lumMod val="65000"/>
                    <a:lumOff val="35000"/>
                  </a:schemeClr>
                </a:solidFill>
                <a:latin typeface="Montserrat" panose="020B0604020202020204" charset="0"/>
                <a:ea typeface="Calibri"/>
                <a:cs typeface="Times New Roman"/>
              </a:rPr>
              <a:t>Dois alunos </a:t>
            </a:r>
            <a:r>
              <a:rPr lang="pt-PT" sz="2400" dirty="0">
                <a:solidFill>
                  <a:schemeClr val="tx1">
                    <a:lumMod val="65000"/>
                    <a:lumOff val="35000"/>
                  </a:schemeClr>
                </a:solidFill>
                <a:latin typeface="Montserrat" panose="020B0604020202020204" charset="0"/>
                <a:ea typeface="Calibri"/>
                <a:cs typeface="Times New Roman"/>
              </a:rPr>
              <a:t>por carteira – 2.ª parte</a:t>
            </a:r>
          </a:p>
          <a:p>
            <a:pPr marL="450850" lvl="1" indent="-355600">
              <a:lnSpc>
                <a:spcPct val="115000"/>
              </a:lnSpc>
              <a:spcBef>
                <a:spcPts val="600"/>
              </a:spcBef>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Aplicador – professor titular de turma ou que leciona</a:t>
            </a:r>
          </a:p>
          <a:p>
            <a:pPr marL="450850" lvl="1" indent="-355600">
              <a:lnSpc>
                <a:spcPct val="115000"/>
              </a:lnSpc>
              <a:spcBef>
                <a:spcPts val="600"/>
              </a:spcBef>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Classificadores – professores do 1.º ciclo ou das áreas </a:t>
            </a:r>
            <a:r>
              <a:rPr lang="pt-PT" sz="2400" dirty="0" smtClean="0">
                <a:solidFill>
                  <a:schemeClr val="tx1">
                    <a:lumMod val="65000"/>
                    <a:lumOff val="35000"/>
                  </a:schemeClr>
                </a:solidFill>
                <a:latin typeface="Montserrat" panose="020B0604020202020204" charset="0"/>
                <a:ea typeface="Calibri"/>
                <a:cs typeface="Times New Roman"/>
              </a:rPr>
              <a:t>específicas</a:t>
            </a:r>
            <a:endParaRPr lang="pt-PT" sz="2400" dirty="0">
              <a:solidFill>
                <a:schemeClr val="tx1">
                  <a:lumMod val="65000"/>
                  <a:lumOff val="35000"/>
                </a:schemeClr>
              </a:solidFill>
              <a:latin typeface="Montserrat" panose="020B0604020202020204" charset="0"/>
              <a:ea typeface="Calibri"/>
              <a:cs typeface="Times New Roman"/>
            </a:endParaRPr>
          </a:p>
        </p:txBody>
      </p:sp>
    </p:spTree>
    <p:extLst>
      <p:ext uri="{BB962C8B-B14F-4D97-AF65-F5344CB8AC3E}">
        <p14:creationId xmlns:p14="http://schemas.microsoft.com/office/powerpoint/2010/main" val="452115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Provas de aferição performativas – 2.º ano</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Rectângulo 9"/>
          <p:cNvSpPr/>
          <p:nvPr/>
        </p:nvSpPr>
        <p:spPr>
          <a:xfrm>
            <a:off x="251520" y="1916832"/>
            <a:ext cx="2376264" cy="1053109"/>
          </a:xfrm>
          <a:prstGeom prst="rect">
            <a:avLst/>
          </a:prstGeom>
          <a:ln>
            <a:solidFill>
              <a:schemeClr val="bg1">
                <a:lumMod val="65000"/>
              </a:schemeClr>
            </a:solidFill>
            <a:prstDash val="dash"/>
          </a:ln>
        </p:spPr>
        <p:txBody>
          <a:bodyPr wrap="square">
            <a:spAutoFit/>
          </a:bodyPr>
          <a:lstStyle/>
          <a:p>
            <a:pPr marL="95250" lvl="0" algn="ctr">
              <a:lnSpc>
                <a:spcPct val="115000"/>
              </a:lnSpc>
              <a:spcAft>
                <a:spcPts val="1800"/>
              </a:spcAft>
              <a:buClr>
                <a:srgbClr val="C7F464"/>
              </a:buClr>
              <a:buSzPct val="100000"/>
            </a:pPr>
            <a:r>
              <a:rPr lang="pt-PT" sz="2800" b="1" dirty="0">
                <a:solidFill>
                  <a:srgbClr val="F05768"/>
                </a:solidFill>
                <a:latin typeface="Source Sans Pro"/>
                <a:ea typeface="Source Sans Pro"/>
                <a:cs typeface="Source Sans Pro"/>
                <a:sym typeface="Montserrat"/>
              </a:rPr>
              <a:t>Expressões Artísticas</a:t>
            </a:r>
          </a:p>
        </p:txBody>
      </p:sp>
      <p:sp>
        <p:nvSpPr>
          <p:cNvPr id="12" name="Rectângulo 11"/>
          <p:cNvSpPr/>
          <p:nvPr/>
        </p:nvSpPr>
        <p:spPr>
          <a:xfrm>
            <a:off x="2915816" y="1916832"/>
            <a:ext cx="5976664" cy="4105739"/>
          </a:xfrm>
          <a:prstGeom prst="rect">
            <a:avLst/>
          </a:prstGeom>
          <a:ln>
            <a:solidFill>
              <a:schemeClr val="bg1">
                <a:lumMod val="65000"/>
              </a:schemeClr>
            </a:solidFill>
            <a:prstDash val="dash"/>
          </a:ln>
        </p:spPr>
        <p:txBody>
          <a:bodyPr wrap="square">
            <a:spAutoFit/>
          </a:bodyPr>
          <a:lstStyle/>
          <a:p>
            <a:pPr marL="95250">
              <a:lnSpc>
                <a:spcPct val="115000"/>
              </a:lnSpc>
              <a:spcAft>
                <a:spcPts val="600"/>
              </a:spcAft>
              <a:buClr>
                <a:srgbClr val="C7F464"/>
              </a:buClr>
              <a:buSzPct val="100000"/>
            </a:pPr>
            <a:r>
              <a:rPr lang="pt-PT" sz="2400" b="1" dirty="0">
                <a:solidFill>
                  <a:srgbClr val="F05768"/>
                </a:solidFill>
                <a:latin typeface="Source Sans Pro"/>
                <a:ea typeface="Source Sans Pro"/>
                <a:cs typeface="Source Sans Pro"/>
              </a:rPr>
              <a:t>Aplicador é responsável por:</a:t>
            </a:r>
          </a:p>
          <a:p>
            <a:pPr marL="450850" lvl="1" indent="-355600">
              <a:lnSpc>
                <a:spcPct val="115000"/>
              </a:lnSpc>
              <a:spcBef>
                <a:spcPts val="600"/>
              </a:spcBef>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Organização e preparação do espaço</a:t>
            </a:r>
          </a:p>
          <a:p>
            <a:pPr marL="450850" lvl="1" indent="-355600">
              <a:lnSpc>
                <a:spcPct val="115000"/>
              </a:lnSpc>
              <a:spcBef>
                <a:spcPts val="600"/>
              </a:spcBef>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Aplicação do guião</a:t>
            </a:r>
          </a:p>
          <a:p>
            <a:pPr marL="95250">
              <a:lnSpc>
                <a:spcPct val="115000"/>
              </a:lnSpc>
              <a:spcBef>
                <a:spcPts val="600"/>
              </a:spcBef>
              <a:spcAft>
                <a:spcPts val="600"/>
              </a:spcAft>
              <a:buClr>
                <a:srgbClr val="C7F464"/>
              </a:buClr>
              <a:buSzPct val="100000"/>
            </a:pPr>
            <a:r>
              <a:rPr lang="pt-PT" sz="2400" b="1" dirty="0">
                <a:solidFill>
                  <a:srgbClr val="F05768"/>
                </a:solidFill>
                <a:latin typeface="Source Sans Pro"/>
                <a:ea typeface="Source Sans Pro"/>
                <a:cs typeface="Source Sans Pro"/>
              </a:rPr>
              <a:t>Classificadores são responsáveis por:</a:t>
            </a:r>
          </a:p>
          <a:p>
            <a:pPr marL="450850" lvl="1" indent="-355600">
              <a:lnSpc>
                <a:spcPct val="115000"/>
              </a:lnSpc>
              <a:spcBef>
                <a:spcPts val="600"/>
              </a:spcBef>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Observar o desempenho dos alunos</a:t>
            </a:r>
          </a:p>
          <a:p>
            <a:pPr marL="450850" lvl="1" indent="-355600">
              <a:lnSpc>
                <a:spcPct val="115000"/>
              </a:lnSpc>
              <a:spcBef>
                <a:spcPts val="600"/>
              </a:spcBef>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Preencher </a:t>
            </a:r>
            <a:r>
              <a:rPr lang="pt-PT" sz="2400" dirty="0" smtClean="0">
                <a:solidFill>
                  <a:schemeClr val="tx1">
                    <a:lumMod val="65000"/>
                    <a:lumOff val="35000"/>
                  </a:schemeClr>
                </a:solidFill>
                <a:latin typeface="Montserrat" panose="020B0604020202020204" charset="0"/>
                <a:ea typeface="Calibri"/>
                <a:cs typeface="Times New Roman"/>
              </a:rPr>
              <a:t>ficha de registo de </a:t>
            </a:r>
            <a:r>
              <a:rPr lang="pt-PT" sz="2400" dirty="0">
                <a:solidFill>
                  <a:schemeClr val="tx1">
                    <a:lumMod val="65000"/>
                    <a:lumOff val="35000"/>
                  </a:schemeClr>
                </a:solidFill>
                <a:latin typeface="Montserrat" panose="020B0604020202020204" charset="0"/>
                <a:ea typeface="Calibri"/>
                <a:cs typeface="Times New Roman"/>
              </a:rPr>
              <a:t>observação</a:t>
            </a:r>
          </a:p>
          <a:p>
            <a:pPr marL="450850" lvl="1" indent="-355600">
              <a:lnSpc>
                <a:spcPct val="115000"/>
              </a:lnSpc>
              <a:spcBef>
                <a:spcPts val="600"/>
              </a:spcBef>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Preencher a grelha de classificação</a:t>
            </a:r>
          </a:p>
        </p:txBody>
      </p:sp>
    </p:spTree>
    <p:extLst>
      <p:ext uri="{BB962C8B-B14F-4D97-AF65-F5344CB8AC3E}">
        <p14:creationId xmlns:p14="http://schemas.microsoft.com/office/powerpoint/2010/main" val="33702870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Provas de aferição performativas – 2.º ano</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9" name="Rectângulo 8"/>
          <p:cNvSpPr/>
          <p:nvPr/>
        </p:nvSpPr>
        <p:spPr>
          <a:xfrm>
            <a:off x="251520" y="1916832"/>
            <a:ext cx="2376264" cy="915828"/>
          </a:xfrm>
          <a:prstGeom prst="rect">
            <a:avLst/>
          </a:prstGeom>
          <a:ln>
            <a:solidFill>
              <a:schemeClr val="bg1">
                <a:lumMod val="65000"/>
              </a:schemeClr>
            </a:solidFill>
            <a:prstDash val="dash"/>
          </a:ln>
        </p:spPr>
        <p:txBody>
          <a:bodyPr wrap="square">
            <a:spAutoFit/>
          </a:bodyPr>
          <a:lstStyle/>
          <a:p>
            <a:pPr marL="95250" lvl="0">
              <a:lnSpc>
                <a:spcPct val="115000"/>
              </a:lnSpc>
              <a:spcAft>
                <a:spcPts val="1200"/>
              </a:spcAft>
              <a:buClr>
                <a:srgbClr val="C7F464"/>
              </a:buClr>
              <a:buSzPct val="100000"/>
            </a:pPr>
            <a:r>
              <a:rPr lang="pt-PT" sz="2400" b="1" dirty="0">
                <a:solidFill>
                  <a:srgbClr val="F05768"/>
                </a:solidFill>
                <a:latin typeface="Source Sans Pro"/>
                <a:ea typeface="Source Sans Pro"/>
                <a:cs typeface="Source Sans Pro"/>
                <a:sym typeface="Montserrat"/>
              </a:rPr>
              <a:t>Expressões Físico-Motoras</a:t>
            </a:r>
          </a:p>
        </p:txBody>
      </p:sp>
      <p:sp>
        <p:nvSpPr>
          <p:cNvPr id="11" name="Rectângulo 10"/>
          <p:cNvSpPr/>
          <p:nvPr/>
        </p:nvSpPr>
        <p:spPr>
          <a:xfrm>
            <a:off x="2915816" y="1916832"/>
            <a:ext cx="5976664" cy="3600986"/>
          </a:xfrm>
          <a:prstGeom prst="rect">
            <a:avLst/>
          </a:prstGeom>
          <a:ln>
            <a:solidFill>
              <a:schemeClr val="bg1">
                <a:lumMod val="65000"/>
              </a:schemeClr>
            </a:solidFill>
            <a:prstDash val="dash"/>
          </a:ln>
        </p:spPr>
        <p:txBody>
          <a:bodyPr wrap="square">
            <a:spAutoFit/>
          </a:bodyPr>
          <a:lstStyle/>
          <a:p>
            <a:pPr marL="228600" lvl="0">
              <a:buClr>
                <a:srgbClr val="FF9E00"/>
              </a:buClr>
            </a:pPr>
            <a:r>
              <a:rPr lang="pt-PT" sz="2400" b="1" dirty="0">
                <a:solidFill>
                  <a:srgbClr val="F05768"/>
                </a:solidFill>
                <a:latin typeface="Source Sans Pro"/>
                <a:ea typeface="Source Sans Pro"/>
                <a:cs typeface="Source Sans Pro"/>
              </a:rPr>
              <a:t>Duração máxima – 60 min</a:t>
            </a:r>
          </a:p>
          <a:p>
            <a:pPr marL="450850" lvl="1" indent="-355600">
              <a:lnSpc>
                <a:spcPct val="115000"/>
              </a:lnSpc>
              <a:spcBef>
                <a:spcPts val="600"/>
              </a:spcBef>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Duração máxima 60 min - Inclui organização e transições entre tarefas [30 min tolerância]</a:t>
            </a:r>
          </a:p>
          <a:p>
            <a:pPr marL="450850" lvl="1" indent="-355600">
              <a:lnSpc>
                <a:spcPct val="115000"/>
              </a:lnSpc>
              <a:spcBef>
                <a:spcPts val="600"/>
              </a:spcBef>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Espaço interior ou exterior, cerca de 80 m2 com parede lisa de 4x3m (</a:t>
            </a:r>
            <a:r>
              <a:rPr lang="pt-PT" sz="2000" dirty="0" err="1">
                <a:solidFill>
                  <a:schemeClr val="tx1">
                    <a:lumMod val="65000"/>
                    <a:lumOff val="35000"/>
                  </a:schemeClr>
                </a:solidFill>
                <a:latin typeface="Montserrat" panose="020B0604020202020204" charset="0"/>
                <a:ea typeface="Calibri"/>
                <a:cs typeface="Times New Roman"/>
              </a:rPr>
              <a:t>aprox</a:t>
            </a:r>
            <a:r>
              <a:rPr lang="pt-PT" sz="2000" dirty="0">
                <a:solidFill>
                  <a:schemeClr val="tx1">
                    <a:lumMod val="65000"/>
                    <a:lumOff val="35000"/>
                  </a:schemeClr>
                </a:solidFill>
                <a:latin typeface="Montserrat" panose="020B0604020202020204" charset="0"/>
                <a:ea typeface="Calibri"/>
                <a:cs typeface="Times New Roman"/>
              </a:rPr>
              <a:t>.)</a:t>
            </a:r>
          </a:p>
          <a:p>
            <a:pPr marL="450850" lvl="1" indent="-355600">
              <a:lnSpc>
                <a:spcPct val="115000"/>
              </a:lnSpc>
              <a:spcBef>
                <a:spcPts val="600"/>
              </a:spcBef>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Aplicador – professor titular de turma ou que leciona</a:t>
            </a:r>
          </a:p>
          <a:p>
            <a:pPr marL="450850" lvl="1" indent="-355600">
              <a:lnSpc>
                <a:spcPct val="115000"/>
              </a:lnSpc>
              <a:spcBef>
                <a:spcPts val="600"/>
              </a:spcBef>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Classificadores – professores do 1.º ciclo ou das áreas </a:t>
            </a:r>
            <a:r>
              <a:rPr lang="pt-PT" sz="2000" dirty="0" smtClean="0">
                <a:solidFill>
                  <a:schemeClr val="tx1">
                    <a:lumMod val="65000"/>
                    <a:lumOff val="35000"/>
                  </a:schemeClr>
                </a:solidFill>
                <a:latin typeface="Montserrat" panose="020B0604020202020204" charset="0"/>
                <a:ea typeface="Calibri"/>
                <a:cs typeface="Times New Roman"/>
              </a:rPr>
              <a:t>específicas</a:t>
            </a:r>
            <a:endParaRPr lang="pt-PT" sz="2000" dirty="0">
              <a:solidFill>
                <a:schemeClr val="tx1">
                  <a:lumMod val="65000"/>
                  <a:lumOff val="35000"/>
                </a:schemeClr>
              </a:solidFill>
              <a:latin typeface="Montserrat" panose="020B0604020202020204" charset="0"/>
              <a:ea typeface="Calibri"/>
              <a:cs typeface="Times New Roman"/>
            </a:endParaRPr>
          </a:p>
        </p:txBody>
      </p:sp>
    </p:spTree>
    <p:extLst>
      <p:ext uri="{BB962C8B-B14F-4D97-AF65-F5344CB8AC3E}">
        <p14:creationId xmlns:p14="http://schemas.microsoft.com/office/powerpoint/2010/main" val="14228800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Provas de aferição performativas – 2.º ano</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9" name="Rectângulo 8"/>
          <p:cNvSpPr/>
          <p:nvPr/>
        </p:nvSpPr>
        <p:spPr>
          <a:xfrm>
            <a:off x="251520" y="1916832"/>
            <a:ext cx="2376264" cy="915828"/>
          </a:xfrm>
          <a:prstGeom prst="rect">
            <a:avLst/>
          </a:prstGeom>
          <a:ln>
            <a:solidFill>
              <a:schemeClr val="bg1">
                <a:lumMod val="65000"/>
              </a:schemeClr>
            </a:solidFill>
            <a:prstDash val="dash"/>
          </a:ln>
        </p:spPr>
        <p:txBody>
          <a:bodyPr wrap="square">
            <a:spAutoFit/>
          </a:bodyPr>
          <a:lstStyle/>
          <a:p>
            <a:pPr marL="95250" lvl="0">
              <a:lnSpc>
                <a:spcPct val="115000"/>
              </a:lnSpc>
              <a:spcAft>
                <a:spcPts val="1200"/>
              </a:spcAft>
              <a:buClr>
                <a:srgbClr val="C7F464"/>
              </a:buClr>
              <a:buSzPct val="100000"/>
            </a:pPr>
            <a:r>
              <a:rPr lang="pt-PT" sz="2400" b="1" dirty="0">
                <a:solidFill>
                  <a:srgbClr val="F05768"/>
                </a:solidFill>
                <a:latin typeface="Source Sans Pro"/>
                <a:ea typeface="Source Sans Pro"/>
                <a:cs typeface="Source Sans Pro"/>
                <a:sym typeface="Montserrat"/>
              </a:rPr>
              <a:t>Expressões Físico-Motoras</a:t>
            </a:r>
          </a:p>
        </p:txBody>
      </p:sp>
      <p:sp>
        <p:nvSpPr>
          <p:cNvPr id="10" name="Rectângulo 9"/>
          <p:cNvSpPr/>
          <p:nvPr/>
        </p:nvSpPr>
        <p:spPr>
          <a:xfrm>
            <a:off x="2915816" y="1916832"/>
            <a:ext cx="5976664" cy="3757952"/>
          </a:xfrm>
          <a:prstGeom prst="rect">
            <a:avLst/>
          </a:prstGeom>
          <a:ln>
            <a:solidFill>
              <a:schemeClr val="bg1">
                <a:lumMod val="65000"/>
              </a:schemeClr>
            </a:solidFill>
            <a:prstDash val="dash"/>
          </a:ln>
        </p:spPr>
        <p:txBody>
          <a:bodyPr wrap="square">
            <a:spAutoFit/>
          </a:bodyPr>
          <a:lstStyle/>
          <a:p>
            <a:pPr marL="95250">
              <a:lnSpc>
                <a:spcPct val="115000"/>
              </a:lnSpc>
              <a:spcAft>
                <a:spcPts val="1200"/>
              </a:spcAft>
              <a:buClr>
                <a:srgbClr val="C7F464"/>
              </a:buClr>
              <a:buSzPct val="100000"/>
            </a:pPr>
            <a:r>
              <a:rPr lang="pt-PT" sz="2400" b="1" dirty="0">
                <a:solidFill>
                  <a:srgbClr val="F05768"/>
                </a:solidFill>
                <a:latin typeface="Source Sans Pro"/>
                <a:ea typeface="Source Sans Pro"/>
                <a:cs typeface="Source Sans Pro"/>
              </a:rPr>
              <a:t>Aplicador é responsável por:</a:t>
            </a:r>
          </a:p>
          <a:p>
            <a:pPr marL="450850" lvl="1" indent="-355600">
              <a:lnSpc>
                <a:spcPct val="115000"/>
              </a:lnSpc>
              <a:spcBef>
                <a:spcPts val="600"/>
              </a:spcBef>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Acompanhar os alunos nas transições entre estações</a:t>
            </a:r>
          </a:p>
          <a:p>
            <a:pPr marL="95250">
              <a:lnSpc>
                <a:spcPct val="115000"/>
              </a:lnSpc>
              <a:spcAft>
                <a:spcPts val="1200"/>
              </a:spcAft>
              <a:buClr>
                <a:srgbClr val="C7F464"/>
              </a:buClr>
              <a:buSzPct val="100000"/>
            </a:pPr>
            <a:r>
              <a:rPr lang="pt-PT" sz="2400" b="1" dirty="0">
                <a:solidFill>
                  <a:srgbClr val="F05768"/>
                </a:solidFill>
                <a:latin typeface="Source Sans Pro"/>
                <a:ea typeface="Source Sans Pro"/>
                <a:cs typeface="Source Sans Pro"/>
              </a:rPr>
              <a:t>Classificadores são responsáveis por:</a:t>
            </a:r>
          </a:p>
          <a:p>
            <a:pPr marL="450850" lvl="1" indent="-355600">
              <a:lnSpc>
                <a:spcPct val="115000"/>
              </a:lnSpc>
              <a:spcBef>
                <a:spcPts val="600"/>
              </a:spcBef>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Explicar e demonstrar as tarefas</a:t>
            </a:r>
          </a:p>
          <a:p>
            <a:pPr marL="450850" lvl="1" indent="-355600">
              <a:lnSpc>
                <a:spcPct val="115000"/>
              </a:lnSpc>
              <a:spcBef>
                <a:spcPts val="600"/>
              </a:spcBef>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Observar o desempenho dos alunos</a:t>
            </a:r>
          </a:p>
          <a:p>
            <a:pPr marL="450850" lvl="1" indent="-355600">
              <a:lnSpc>
                <a:spcPct val="115000"/>
              </a:lnSpc>
              <a:spcBef>
                <a:spcPts val="600"/>
              </a:spcBef>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Preencher a </a:t>
            </a:r>
            <a:r>
              <a:rPr lang="pt-PT" sz="2000" dirty="0" smtClean="0">
                <a:solidFill>
                  <a:schemeClr val="tx1">
                    <a:lumMod val="65000"/>
                    <a:lumOff val="35000"/>
                  </a:schemeClr>
                </a:solidFill>
                <a:latin typeface="Montserrat" panose="020B0604020202020204" charset="0"/>
                <a:ea typeface="Calibri"/>
                <a:cs typeface="Times New Roman"/>
              </a:rPr>
              <a:t>ficha de registo </a:t>
            </a:r>
            <a:r>
              <a:rPr lang="pt-PT" sz="2000" dirty="0">
                <a:solidFill>
                  <a:schemeClr val="tx1">
                    <a:lumMod val="65000"/>
                    <a:lumOff val="35000"/>
                  </a:schemeClr>
                </a:solidFill>
                <a:latin typeface="Montserrat" panose="020B0604020202020204" charset="0"/>
                <a:ea typeface="Calibri"/>
                <a:cs typeface="Times New Roman"/>
              </a:rPr>
              <a:t>de observação</a:t>
            </a:r>
          </a:p>
          <a:p>
            <a:pPr marL="450850" lvl="1" indent="-355600">
              <a:lnSpc>
                <a:spcPct val="115000"/>
              </a:lnSpc>
              <a:spcBef>
                <a:spcPts val="600"/>
              </a:spcBef>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Preencher a grelha de classificação</a:t>
            </a:r>
          </a:p>
        </p:txBody>
      </p:sp>
    </p:spTree>
    <p:extLst>
      <p:ext uri="{BB962C8B-B14F-4D97-AF65-F5344CB8AC3E}">
        <p14:creationId xmlns:p14="http://schemas.microsoft.com/office/powerpoint/2010/main" val="11544584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Provas de aferição performativas – 2.º ano</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1" name="Rectângulo 10"/>
          <p:cNvSpPr/>
          <p:nvPr/>
        </p:nvSpPr>
        <p:spPr>
          <a:xfrm>
            <a:off x="251520" y="1916832"/>
            <a:ext cx="2376264" cy="1919180"/>
          </a:xfrm>
          <a:prstGeom prst="rect">
            <a:avLst/>
          </a:prstGeom>
          <a:ln>
            <a:solidFill>
              <a:schemeClr val="bg1">
                <a:lumMod val="65000"/>
              </a:schemeClr>
            </a:solidFill>
            <a:prstDash val="dash"/>
          </a:ln>
        </p:spPr>
        <p:txBody>
          <a:bodyPr wrap="square">
            <a:spAutoFit/>
          </a:bodyPr>
          <a:lstStyle/>
          <a:p>
            <a:pPr marL="95250">
              <a:lnSpc>
                <a:spcPct val="115000"/>
              </a:lnSpc>
              <a:spcAft>
                <a:spcPts val="1200"/>
              </a:spcAft>
              <a:buClr>
                <a:srgbClr val="C7F464"/>
              </a:buClr>
              <a:buSzPct val="100000"/>
            </a:pPr>
            <a:r>
              <a:rPr lang="pt-PT" sz="2400" b="1" dirty="0">
                <a:solidFill>
                  <a:srgbClr val="F05768"/>
                </a:solidFill>
                <a:latin typeface="Source Sans Pro"/>
                <a:ea typeface="Source Sans Pro"/>
                <a:cs typeface="Source Sans Pro"/>
                <a:sym typeface="Montserrat"/>
              </a:rPr>
              <a:t>Expressões Artísticas</a:t>
            </a:r>
          </a:p>
          <a:p>
            <a:pPr marL="95250" lvl="0">
              <a:lnSpc>
                <a:spcPct val="115000"/>
              </a:lnSpc>
              <a:spcAft>
                <a:spcPts val="1200"/>
              </a:spcAft>
              <a:buClr>
                <a:srgbClr val="C7F464"/>
              </a:buClr>
              <a:buSzPct val="100000"/>
            </a:pPr>
            <a:r>
              <a:rPr lang="pt-PT" sz="2400" b="1" dirty="0">
                <a:solidFill>
                  <a:srgbClr val="F05768"/>
                </a:solidFill>
                <a:latin typeface="Source Sans Pro"/>
                <a:ea typeface="Source Sans Pro"/>
                <a:cs typeface="Source Sans Pro"/>
                <a:sym typeface="Montserrat"/>
              </a:rPr>
              <a:t>Expressões Físico-Motoras</a:t>
            </a:r>
          </a:p>
        </p:txBody>
      </p:sp>
      <p:sp>
        <p:nvSpPr>
          <p:cNvPr id="9" name="Rectângulo 8"/>
          <p:cNvSpPr/>
          <p:nvPr/>
        </p:nvSpPr>
        <p:spPr>
          <a:xfrm>
            <a:off x="2915816" y="1916832"/>
            <a:ext cx="5976664" cy="3656386"/>
          </a:xfrm>
          <a:prstGeom prst="rect">
            <a:avLst/>
          </a:prstGeom>
          <a:ln>
            <a:solidFill>
              <a:schemeClr val="bg1">
                <a:lumMod val="65000"/>
              </a:schemeClr>
            </a:solidFill>
            <a:prstDash val="dash"/>
          </a:ln>
        </p:spPr>
        <p:txBody>
          <a:bodyPr wrap="square">
            <a:spAutoFit/>
          </a:bodyPr>
          <a:lstStyle/>
          <a:p>
            <a:pPr marL="95250">
              <a:lnSpc>
                <a:spcPct val="115000"/>
              </a:lnSpc>
              <a:buClr>
                <a:srgbClr val="C7F464"/>
              </a:buClr>
              <a:buSzPct val="100000"/>
            </a:pPr>
            <a:r>
              <a:rPr lang="pt-PT" sz="2400" b="1" dirty="0">
                <a:solidFill>
                  <a:srgbClr val="F05768"/>
                </a:solidFill>
                <a:latin typeface="Source Sans Pro"/>
                <a:ea typeface="Source Sans Pro"/>
                <a:cs typeface="Source Sans Pro"/>
              </a:rPr>
              <a:t>Programa PAEB</a:t>
            </a:r>
          </a:p>
          <a:p>
            <a:pPr marL="450850" lvl="1" indent="-355600">
              <a:lnSpc>
                <a:spcPct val="115000"/>
              </a:lnSpc>
              <a:spcBef>
                <a:spcPts val="600"/>
              </a:spcBef>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Pautas de chamada por grupo turma</a:t>
            </a:r>
          </a:p>
          <a:p>
            <a:pPr marL="450850" lvl="1" indent="-355600">
              <a:lnSpc>
                <a:spcPct val="115000"/>
              </a:lnSpc>
              <a:spcBef>
                <a:spcPts val="600"/>
              </a:spcBef>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Calendarização das provas da responsabilidade das </a:t>
            </a:r>
            <a:r>
              <a:rPr lang="pt-PT" sz="2000" dirty="0" smtClean="0">
                <a:solidFill>
                  <a:schemeClr val="tx1">
                    <a:lumMod val="65000"/>
                    <a:lumOff val="35000"/>
                  </a:schemeClr>
                </a:solidFill>
                <a:latin typeface="Montserrat" panose="020B0604020202020204" charset="0"/>
                <a:ea typeface="Calibri"/>
                <a:cs typeface="Times New Roman"/>
              </a:rPr>
              <a:t>escolas</a:t>
            </a:r>
            <a:endParaRPr lang="pt-PT" sz="2000" dirty="0">
              <a:solidFill>
                <a:schemeClr val="tx1">
                  <a:lumMod val="65000"/>
                  <a:lumOff val="35000"/>
                </a:schemeClr>
              </a:solidFill>
              <a:latin typeface="Montserrat" panose="020B0604020202020204" charset="0"/>
              <a:ea typeface="Calibri"/>
              <a:cs typeface="Times New Roman"/>
            </a:endParaRPr>
          </a:p>
          <a:p>
            <a:pPr marL="450850" lvl="1" indent="-355600">
              <a:lnSpc>
                <a:spcPct val="115000"/>
              </a:lnSpc>
              <a:spcBef>
                <a:spcPts val="600"/>
              </a:spcBef>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Provas podem ser realizadas em dias diferentes, de 2 a </a:t>
            </a:r>
            <a:r>
              <a:rPr lang="pt-PT" sz="2000" dirty="0" smtClean="0">
                <a:solidFill>
                  <a:schemeClr val="tx1">
                    <a:lumMod val="65000"/>
                    <a:lumOff val="35000"/>
                  </a:schemeClr>
                </a:solidFill>
                <a:latin typeface="Montserrat" panose="020B0604020202020204" charset="0"/>
                <a:ea typeface="Calibri"/>
                <a:cs typeface="Times New Roman"/>
              </a:rPr>
              <a:t>10 </a:t>
            </a:r>
            <a:r>
              <a:rPr lang="pt-PT" sz="2000" dirty="0">
                <a:solidFill>
                  <a:schemeClr val="tx1">
                    <a:lumMod val="65000"/>
                    <a:lumOff val="35000"/>
                  </a:schemeClr>
                </a:solidFill>
                <a:latin typeface="Montserrat" panose="020B0604020202020204" charset="0"/>
                <a:ea typeface="Calibri"/>
                <a:cs typeface="Times New Roman"/>
              </a:rPr>
              <a:t>de maio</a:t>
            </a:r>
          </a:p>
          <a:p>
            <a:pPr marL="450850" lvl="1" indent="-355600">
              <a:lnSpc>
                <a:spcPct val="115000"/>
              </a:lnSpc>
              <a:spcBef>
                <a:spcPts val="600"/>
              </a:spcBef>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Abril - Remessa prévia de dados de realização das provas por turma com local, data, hora e professores intervenientes</a:t>
            </a:r>
          </a:p>
        </p:txBody>
      </p:sp>
    </p:spTree>
    <p:extLst>
      <p:ext uri="{BB962C8B-B14F-4D97-AF65-F5344CB8AC3E}">
        <p14:creationId xmlns:p14="http://schemas.microsoft.com/office/powerpoint/2010/main" val="8990410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Provas de aferição </a:t>
            </a:r>
            <a:r>
              <a:rPr lang="en" dirty="0" smtClean="0"/>
              <a:t>performativas - Vídeo</a:t>
            </a:r>
            <a:endParaRPr lang="en" dirty="0"/>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Rectângulo 9"/>
          <p:cNvSpPr/>
          <p:nvPr/>
        </p:nvSpPr>
        <p:spPr>
          <a:xfrm>
            <a:off x="467544" y="1916832"/>
            <a:ext cx="8136904" cy="954107"/>
          </a:xfrm>
          <a:prstGeom prst="rect">
            <a:avLst/>
          </a:prstGeom>
          <a:ln>
            <a:solidFill>
              <a:schemeClr val="bg1">
                <a:lumMod val="65000"/>
              </a:schemeClr>
            </a:solidFill>
            <a:prstDash val="dash"/>
          </a:ln>
        </p:spPr>
        <p:txBody>
          <a:bodyPr wrap="square">
            <a:spAutoFit/>
          </a:bodyPr>
          <a:lstStyle/>
          <a:p>
            <a:pPr marL="95250">
              <a:lnSpc>
                <a:spcPct val="115000"/>
              </a:lnSpc>
              <a:spcAft>
                <a:spcPts val="1200"/>
              </a:spcAft>
              <a:buClr>
                <a:srgbClr val="C7F464"/>
              </a:buClr>
              <a:buSzPct val="100000"/>
            </a:pPr>
            <a:r>
              <a:rPr lang="pt-PT" sz="2000" dirty="0">
                <a:solidFill>
                  <a:schemeClr val="tx1">
                    <a:lumMod val="65000"/>
                    <a:lumOff val="35000"/>
                  </a:schemeClr>
                </a:solidFill>
                <a:latin typeface="Montserrat" panose="020B0604020202020204" charset="0"/>
                <a:ea typeface="Calibri"/>
                <a:cs typeface="Times New Roman"/>
                <a:hlinkClick r:id="rId6"/>
              </a:rPr>
              <a:t>https://</a:t>
            </a:r>
            <a:r>
              <a:rPr lang="pt-PT" sz="2000" dirty="0" smtClean="0">
                <a:solidFill>
                  <a:schemeClr val="tx1">
                    <a:lumMod val="65000"/>
                    <a:lumOff val="35000"/>
                  </a:schemeClr>
                </a:solidFill>
                <a:latin typeface="Montserrat" panose="020B0604020202020204" charset="0"/>
                <a:ea typeface="Calibri"/>
                <a:cs typeface="Times New Roman"/>
                <a:hlinkClick r:id="rId6"/>
              </a:rPr>
              <a:t>www.youtube.com/watch?v=r_2jAPidzSU&amp;feature=youtu.be</a:t>
            </a:r>
            <a:endParaRPr lang="pt-PT" sz="2000" dirty="0" smtClean="0">
              <a:solidFill>
                <a:schemeClr val="tx1">
                  <a:lumMod val="65000"/>
                  <a:lumOff val="35000"/>
                </a:schemeClr>
              </a:solidFill>
              <a:latin typeface="Montserrat" panose="020B0604020202020204" charset="0"/>
              <a:ea typeface="Calibri"/>
              <a:cs typeface="Times New Roman"/>
            </a:endParaRPr>
          </a:p>
          <a:p>
            <a:pPr marL="355600" indent="-260350">
              <a:lnSpc>
                <a:spcPct val="115000"/>
              </a:lnSpc>
              <a:spcAft>
                <a:spcPts val="1200"/>
              </a:spcAft>
              <a:buClr>
                <a:srgbClr val="C7F464"/>
              </a:buClr>
              <a:buSzPct val="100000"/>
              <a:buFont typeface="Montserrat"/>
              <a:buChar char="▣"/>
            </a:pPr>
            <a:endParaRPr lang="pt-PT" sz="2000" dirty="0" smtClean="0">
              <a:solidFill>
                <a:schemeClr val="tx1">
                  <a:lumMod val="65000"/>
                  <a:lumOff val="35000"/>
                </a:schemeClr>
              </a:solidFill>
              <a:latin typeface="Montserrat" panose="020B0604020202020204" charset="0"/>
              <a:ea typeface="Calibri"/>
              <a:cs typeface="Times New Roman"/>
            </a:endParaRPr>
          </a:p>
        </p:txBody>
      </p:sp>
    </p:spTree>
    <p:extLst>
      <p:ext uri="{BB962C8B-B14F-4D97-AF65-F5344CB8AC3E}">
        <p14:creationId xmlns:p14="http://schemas.microsoft.com/office/powerpoint/2010/main" val="507891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pPr marL="0" lvl="0" indent="0">
              <a:spcBef>
                <a:spcPts val="0"/>
              </a:spcBef>
              <a:spcAft>
                <a:spcPts val="0"/>
              </a:spcAft>
              <a:buNone/>
            </a:pPr>
            <a:r>
              <a:rPr lang="en" sz="2800" dirty="0" smtClean="0"/>
              <a:t>Ordem de trabalhos</a:t>
            </a:r>
            <a:endParaRPr sz="2800" dirty="0"/>
          </a:p>
        </p:txBody>
      </p:sp>
      <p:sp>
        <p:nvSpPr>
          <p:cNvPr id="81" name="Shape 81"/>
          <p:cNvSpPr txBox="1"/>
          <p:nvPr/>
        </p:nvSpPr>
        <p:spPr>
          <a:xfrm>
            <a:off x="457200" y="1412776"/>
            <a:ext cx="8435280" cy="4689428"/>
          </a:xfrm>
          <a:prstGeom prst="rect">
            <a:avLst/>
          </a:prstGeom>
          <a:noFill/>
          <a:ln>
            <a:solidFill>
              <a:schemeClr val="tx1">
                <a:lumMod val="65000"/>
                <a:lumOff val="35000"/>
              </a:schemeClr>
            </a:solidFill>
            <a:prstDash val="dash"/>
          </a:ln>
        </p:spPr>
        <p:txBody>
          <a:bodyPr spcFirstLastPara="1" wrap="square" lIns="91425" tIns="91425" rIns="91425" bIns="91425" anchor="t" anchorCtr="0">
            <a:noAutofit/>
          </a:bodyPr>
          <a:lstStyle/>
          <a:p>
            <a:pPr marL="609600" indent="-514350">
              <a:lnSpc>
                <a:spcPct val="115000"/>
              </a:lnSpc>
              <a:spcAft>
                <a:spcPts val="2400"/>
              </a:spcAft>
              <a:buFont typeface="+mj-lt"/>
              <a:buAutoNum type="arabicPeriod"/>
            </a:pPr>
            <a:r>
              <a:rPr lang="pt-PT" sz="2800" b="1" dirty="0" smtClean="0">
                <a:solidFill>
                  <a:srgbClr val="F05768"/>
                </a:solidFill>
                <a:latin typeface="Source Sans Pro"/>
                <a:ea typeface="Source Sans Pro"/>
                <a:cs typeface="Source Sans Pro"/>
              </a:rPr>
              <a:t>Provas de Aferição do Ensino Básico</a:t>
            </a:r>
          </a:p>
          <a:p>
            <a:pPr marL="609600" indent="-514350">
              <a:lnSpc>
                <a:spcPct val="115000"/>
              </a:lnSpc>
              <a:spcAft>
                <a:spcPts val="2400"/>
              </a:spcAft>
              <a:buFont typeface="+mj-lt"/>
              <a:buAutoNum type="arabicPeriod"/>
            </a:pPr>
            <a:r>
              <a:rPr lang="pt-PT" sz="2800" b="1" dirty="0" smtClean="0">
                <a:solidFill>
                  <a:srgbClr val="F05768"/>
                </a:solidFill>
                <a:latin typeface="Source Sans Pro"/>
                <a:ea typeface="Source Sans Pro"/>
                <a:cs typeface="Source Sans Pro"/>
              </a:rPr>
              <a:t>Provas de Equivalência à Frequência dos 1.º e 2.º ciclos</a:t>
            </a:r>
          </a:p>
          <a:p>
            <a:pPr marL="609600" indent="-514350">
              <a:lnSpc>
                <a:spcPct val="115000"/>
              </a:lnSpc>
              <a:spcAft>
                <a:spcPts val="2400"/>
              </a:spcAft>
              <a:buFont typeface="+mj-lt"/>
              <a:buAutoNum type="arabicPeriod"/>
            </a:pPr>
            <a:r>
              <a:rPr lang="pt-PT" sz="2800" b="1" dirty="0" smtClean="0">
                <a:solidFill>
                  <a:srgbClr val="F05768"/>
                </a:solidFill>
                <a:latin typeface="Source Sans Pro"/>
                <a:ea typeface="Source Sans Pro"/>
                <a:cs typeface="Source Sans Pro"/>
              </a:rPr>
              <a:t>Provas do 3.º ciclo</a:t>
            </a:r>
          </a:p>
          <a:p>
            <a:pPr marL="609600" indent="-514350">
              <a:lnSpc>
                <a:spcPct val="115000"/>
              </a:lnSpc>
              <a:spcAft>
                <a:spcPts val="2400"/>
              </a:spcAft>
              <a:buFont typeface="+mj-lt"/>
              <a:buAutoNum type="arabicPeriod"/>
            </a:pPr>
            <a:r>
              <a:rPr lang="pt-PT" sz="2800" b="1" dirty="0" smtClean="0">
                <a:solidFill>
                  <a:srgbClr val="F05768"/>
                </a:solidFill>
                <a:latin typeface="Source Sans Pro"/>
                <a:ea typeface="Source Sans Pro"/>
                <a:cs typeface="Source Sans Pro"/>
              </a:rPr>
              <a:t>Exames Finais Nacionais</a:t>
            </a:r>
          </a:p>
          <a:p>
            <a:pPr marL="609600" indent="-514350">
              <a:lnSpc>
                <a:spcPct val="115000"/>
              </a:lnSpc>
              <a:spcAft>
                <a:spcPts val="2400"/>
              </a:spcAft>
              <a:buFont typeface="+mj-lt"/>
              <a:buAutoNum type="arabicPeriod"/>
            </a:pPr>
            <a:r>
              <a:rPr lang="pt-PT" sz="2800" b="1" dirty="0" smtClean="0">
                <a:solidFill>
                  <a:srgbClr val="F05768"/>
                </a:solidFill>
                <a:latin typeface="Source Sans Pro"/>
                <a:ea typeface="Source Sans Pro"/>
                <a:cs typeface="Source Sans Pro"/>
              </a:rPr>
              <a:t>Alunos com Necessidades Educativas Especiais</a:t>
            </a:r>
          </a:p>
          <a:p>
            <a:pPr marL="95250">
              <a:lnSpc>
                <a:spcPct val="115000"/>
              </a:lnSpc>
              <a:spcAft>
                <a:spcPts val="2400"/>
              </a:spcAft>
            </a:pPr>
            <a:endParaRPr lang="pt-PT" sz="2800" b="1" dirty="0" smtClean="0">
              <a:solidFill>
                <a:srgbClr val="F05768"/>
              </a:solidFill>
              <a:latin typeface="Source Sans Pro"/>
              <a:ea typeface="Source Sans Pro"/>
              <a:cs typeface="Source Sans Pro"/>
            </a:endParaRPr>
          </a:p>
          <a:p>
            <a:pPr marL="0" lvl="0" indent="0" rtl="0">
              <a:spcBef>
                <a:spcPts val="600"/>
              </a:spcBef>
              <a:spcAft>
                <a:spcPts val="0"/>
              </a:spcAft>
              <a:buClr>
                <a:schemeClr val="dk1"/>
              </a:buClr>
              <a:buSzPts val="1100"/>
              <a:buFont typeface="Arial"/>
              <a:buNone/>
            </a:pPr>
            <a:endParaRPr sz="2800" dirty="0">
              <a:solidFill>
                <a:srgbClr val="2F3848"/>
              </a:solidFill>
              <a:latin typeface="Source Sans Pro"/>
              <a:ea typeface="Source Sans Pro"/>
              <a:cs typeface="Source Sans Pro"/>
              <a:sym typeface="Source Sans Pro"/>
            </a:endParaRPr>
          </a:p>
          <a:p>
            <a:pPr marL="0" lvl="0" indent="0" rtl="0">
              <a:spcBef>
                <a:spcPts val="600"/>
              </a:spcBef>
              <a:spcAft>
                <a:spcPts val="0"/>
              </a:spcAft>
              <a:buNone/>
            </a:pPr>
            <a:endParaRPr sz="2800" dirty="0">
              <a:solidFill>
                <a:srgbClr val="2F3848"/>
              </a:solidFill>
              <a:latin typeface="Source Sans Pro"/>
              <a:ea typeface="Source Sans Pro"/>
              <a:cs typeface="Source Sans Pro"/>
              <a:sym typeface="Source Sans Pro"/>
            </a:endParaRP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Tree>
    <p:extLst>
      <p:ext uri="{BB962C8B-B14F-4D97-AF65-F5344CB8AC3E}">
        <p14:creationId xmlns:p14="http://schemas.microsoft.com/office/powerpoint/2010/main" val="10943746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en" sz="2800" dirty="0"/>
              <a:t>Elenco das provas de aferição – 2.º </a:t>
            </a:r>
            <a:r>
              <a:rPr lang="en" sz="2800" dirty="0" smtClean="0"/>
              <a:t>e 3.º ciclos</a:t>
            </a:r>
            <a:endParaRPr lang="en" sz="2800" dirty="0"/>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9" name="Rectângulo 8"/>
          <p:cNvSpPr/>
          <p:nvPr/>
        </p:nvSpPr>
        <p:spPr>
          <a:xfrm>
            <a:off x="683568" y="1988840"/>
            <a:ext cx="7992888" cy="2182136"/>
          </a:xfrm>
          <a:prstGeom prst="rect">
            <a:avLst/>
          </a:prstGeom>
          <a:ln>
            <a:solidFill>
              <a:schemeClr val="tx1">
                <a:lumMod val="65000"/>
                <a:lumOff val="35000"/>
              </a:schemeClr>
            </a:solidFill>
            <a:prstDash val="dash"/>
          </a:ln>
        </p:spPr>
        <p:txBody>
          <a:bodyPr wrap="square">
            <a:spAutoFit/>
          </a:bodyPr>
          <a:lstStyle/>
          <a:p>
            <a:pPr marL="228600" lvl="0">
              <a:buClr>
                <a:srgbClr val="FF9E00"/>
              </a:buClr>
            </a:pPr>
            <a:r>
              <a:rPr lang="pt-PT" sz="2800" b="1" dirty="0">
                <a:solidFill>
                  <a:srgbClr val="F05768"/>
                </a:solidFill>
                <a:latin typeface="Source Sans Pro"/>
                <a:ea typeface="Source Sans Pro"/>
                <a:cs typeface="Source Sans Pro"/>
                <a:sym typeface="Source Sans Pro"/>
              </a:rPr>
              <a:t>Escritas</a:t>
            </a:r>
          </a:p>
          <a:p>
            <a:pPr marL="450850" lvl="0" indent="-355600">
              <a:lnSpc>
                <a:spcPct val="115000"/>
              </a:lnSpc>
              <a:spcBef>
                <a:spcPts val="600"/>
              </a:spcBef>
              <a:spcAft>
                <a:spcPts val="600"/>
              </a:spcAft>
              <a:buClr>
                <a:srgbClr val="2F3848"/>
              </a:buClr>
              <a:buSzPts val="2400"/>
              <a:buFont typeface="Source Sans Pro"/>
              <a:buChar char="■"/>
            </a:pPr>
            <a:r>
              <a:rPr lang="pt-PT" sz="2400" dirty="0" smtClean="0">
                <a:solidFill>
                  <a:schemeClr val="tx1">
                    <a:lumMod val="65000"/>
                    <a:lumOff val="35000"/>
                  </a:schemeClr>
                </a:solidFill>
                <a:latin typeface="Montserrat" panose="020B0604020202020204" charset="0"/>
                <a:ea typeface="Calibri"/>
                <a:cs typeface="Times New Roman"/>
                <a:sym typeface="Montserrat"/>
              </a:rPr>
              <a:t>Português (55)</a:t>
            </a:r>
          </a:p>
          <a:p>
            <a:pPr marL="450850" lvl="0" indent="-355600">
              <a:lnSpc>
                <a:spcPct val="115000"/>
              </a:lnSpc>
              <a:spcBef>
                <a:spcPts val="600"/>
              </a:spcBef>
              <a:spcAft>
                <a:spcPts val="600"/>
              </a:spcAft>
              <a:buClr>
                <a:srgbClr val="2F3848"/>
              </a:buClr>
              <a:buSzPts val="2400"/>
              <a:buFont typeface="Source Sans Pro"/>
              <a:buChar char="■"/>
            </a:pPr>
            <a:r>
              <a:rPr lang="pt-PT" sz="2400" dirty="0" smtClean="0">
                <a:solidFill>
                  <a:schemeClr val="tx1">
                    <a:lumMod val="65000"/>
                    <a:lumOff val="35000"/>
                  </a:schemeClr>
                </a:solidFill>
                <a:latin typeface="Montserrat" panose="020B0604020202020204" charset="0"/>
                <a:ea typeface="Calibri"/>
                <a:cs typeface="Times New Roman"/>
                <a:sym typeface="Montserrat"/>
              </a:rPr>
              <a:t>Português Língua Segunda (52)</a:t>
            </a:r>
          </a:p>
          <a:p>
            <a:pPr marL="450850" lvl="0" indent="-355600">
              <a:lnSpc>
                <a:spcPct val="115000"/>
              </a:lnSpc>
              <a:spcBef>
                <a:spcPts val="600"/>
              </a:spcBef>
              <a:spcAft>
                <a:spcPts val="600"/>
              </a:spcAft>
              <a:buClr>
                <a:srgbClr val="2F3848"/>
              </a:buClr>
              <a:buSzPts val="2400"/>
              <a:buFont typeface="Source Sans Pro"/>
              <a:buChar char="■"/>
            </a:pPr>
            <a:r>
              <a:rPr lang="pt-PT" sz="2400" dirty="0" smtClean="0">
                <a:solidFill>
                  <a:schemeClr val="tx1">
                    <a:lumMod val="65000"/>
                    <a:lumOff val="35000"/>
                  </a:schemeClr>
                </a:solidFill>
                <a:latin typeface="Montserrat" panose="020B0604020202020204" charset="0"/>
                <a:ea typeface="Calibri"/>
                <a:cs typeface="Times New Roman"/>
                <a:sym typeface="Montserrat"/>
              </a:rPr>
              <a:t>Matemática (86)</a:t>
            </a:r>
            <a:endParaRPr lang="pt-PT" sz="2400" dirty="0">
              <a:solidFill>
                <a:schemeClr val="tx1">
                  <a:lumMod val="65000"/>
                  <a:lumOff val="35000"/>
                </a:schemeClr>
              </a:solidFill>
              <a:latin typeface="Montserrat" panose="020B0604020202020204" charset="0"/>
              <a:ea typeface="Calibri"/>
              <a:cs typeface="Times New Roman"/>
              <a:sym typeface="Montserrat"/>
            </a:endParaRPr>
          </a:p>
        </p:txBody>
      </p:sp>
    </p:spTree>
    <p:extLst>
      <p:ext uri="{BB962C8B-B14F-4D97-AF65-F5344CB8AC3E}">
        <p14:creationId xmlns:p14="http://schemas.microsoft.com/office/powerpoint/2010/main" val="37148428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en" sz="2800" dirty="0"/>
              <a:t>Elenco das provas de aferição – 2.º </a:t>
            </a:r>
            <a:r>
              <a:rPr lang="en" sz="2800" dirty="0" smtClean="0"/>
              <a:t>e 3.º ciclos</a:t>
            </a:r>
            <a:endParaRPr lang="en" sz="2800" dirty="0"/>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9" name="Rectângulo 8"/>
          <p:cNvSpPr/>
          <p:nvPr/>
        </p:nvSpPr>
        <p:spPr>
          <a:xfrm>
            <a:off x="539552" y="1988840"/>
            <a:ext cx="8352928" cy="2991588"/>
          </a:xfrm>
          <a:prstGeom prst="rect">
            <a:avLst/>
          </a:prstGeom>
          <a:ln>
            <a:solidFill>
              <a:schemeClr val="tx1">
                <a:lumMod val="65000"/>
                <a:lumOff val="35000"/>
              </a:schemeClr>
            </a:solidFill>
            <a:prstDash val="dash"/>
          </a:ln>
        </p:spPr>
        <p:txBody>
          <a:bodyPr wrap="square">
            <a:spAutoFit/>
          </a:bodyPr>
          <a:lstStyle/>
          <a:p>
            <a:pPr marL="228600">
              <a:buClr>
                <a:srgbClr val="FF9E00"/>
              </a:buClr>
              <a:buSzPct val="100000"/>
            </a:pPr>
            <a:r>
              <a:rPr lang="pt-PT" sz="2800" b="1" dirty="0" smtClean="0">
                <a:solidFill>
                  <a:srgbClr val="F05768"/>
                </a:solidFill>
                <a:latin typeface="Source Sans Pro"/>
                <a:ea typeface="Source Sans Pro"/>
                <a:cs typeface="Source Sans Pro"/>
                <a:sym typeface="Montserrat"/>
              </a:rPr>
              <a:t>Performativas</a:t>
            </a:r>
            <a:endParaRPr lang="pt-PT" sz="2800" b="1" dirty="0">
              <a:solidFill>
                <a:srgbClr val="F05768"/>
              </a:solidFill>
              <a:latin typeface="Source Sans Pro"/>
              <a:ea typeface="Source Sans Pro"/>
              <a:cs typeface="Source Sans Pro"/>
              <a:sym typeface="Montserrat"/>
            </a:endParaRPr>
          </a:p>
          <a:p>
            <a:pPr marL="450850" indent="-355600">
              <a:lnSpc>
                <a:spcPct val="115000"/>
              </a:lnSpc>
              <a:spcBef>
                <a:spcPts val="600"/>
              </a:spcBef>
              <a:spcAft>
                <a:spcPts val="1200"/>
              </a:spcAft>
              <a:buClr>
                <a:srgbClr val="2F3848"/>
              </a:buClr>
              <a:buSzPts val="2400"/>
              <a:buFont typeface="Source Sans Pro"/>
              <a:buChar char="■"/>
            </a:pPr>
            <a:r>
              <a:rPr lang="pt-PT" sz="2400" dirty="0" smtClean="0">
                <a:solidFill>
                  <a:schemeClr val="tx1">
                    <a:lumMod val="65000"/>
                    <a:lumOff val="35000"/>
                  </a:schemeClr>
                </a:solidFill>
                <a:latin typeface="Montserrat" panose="020B0604020202020204" charset="0"/>
                <a:ea typeface="Calibri"/>
                <a:cs typeface="Times New Roman"/>
                <a:sym typeface="Montserrat"/>
              </a:rPr>
              <a:t>Educação Musical (54) – 5.º ano</a:t>
            </a:r>
            <a:endParaRPr lang="pt-PT" sz="2400" dirty="0">
              <a:solidFill>
                <a:schemeClr val="tx1">
                  <a:lumMod val="65000"/>
                  <a:lumOff val="35000"/>
                </a:schemeClr>
              </a:solidFill>
              <a:latin typeface="Montserrat" panose="020B0604020202020204" charset="0"/>
              <a:ea typeface="Calibri"/>
              <a:cs typeface="Times New Roman"/>
              <a:sym typeface="Montserrat"/>
            </a:endParaRPr>
          </a:p>
          <a:p>
            <a:pPr marL="450850" indent="-355600">
              <a:lnSpc>
                <a:spcPct val="115000"/>
              </a:lnSpc>
              <a:spcBef>
                <a:spcPts val="600"/>
              </a:spcBef>
              <a:spcAft>
                <a:spcPts val="12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Educação Visual e Educação Tecnológica (53</a:t>
            </a:r>
            <a:r>
              <a:rPr lang="pt-PT" sz="2400" dirty="0" smtClean="0">
                <a:solidFill>
                  <a:schemeClr val="tx1">
                    <a:lumMod val="65000"/>
                    <a:lumOff val="35000"/>
                  </a:schemeClr>
                </a:solidFill>
                <a:latin typeface="Montserrat" panose="020B0604020202020204" charset="0"/>
                <a:ea typeface="Calibri"/>
                <a:cs typeface="Times New Roman"/>
              </a:rPr>
              <a:t>) – 5.º ano</a:t>
            </a:r>
          </a:p>
          <a:p>
            <a:pPr marL="450850" indent="-355600">
              <a:lnSpc>
                <a:spcPct val="115000"/>
              </a:lnSpc>
              <a:spcBef>
                <a:spcPts val="600"/>
              </a:spcBef>
              <a:spcAft>
                <a:spcPts val="12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Educação Física (84</a:t>
            </a:r>
            <a:r>
              <a:rPr lang="pt-PT" sz="2400" dirty="0" smtClean="0">
                <a:solidFill>
                  <a:schemeClr val="tx1">
                    <a:lumMod val="65000"/>
                    <a:lumOff val="35000"/>
                  </a:schemeClr>
                </a:solidFill>
                <a:latin typeface="Montserrat" panose="020B0604020202020204" charset="0"/>
                <a:ea typeface="Calibri"/>
                <a:cs typeface="Times New Roman"/>
              </a:rPr>
              <a:t>) – 8.º ano</a:t>
            </a:r>
          </a:p>
          <a:p>
            <a:pPr marL="450850" indent="-355600">
              <a:lnSpc>
                <a:spcPct val="115000"/>
              </a:lnSpc>
              <a:spcBef>
                <a:spcPts val="600"/>
              </a:spcBef>
              <a:spcAft>
                <a:spcPts val="12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Educação Visual (83</a:t>
            </a:r>
            <a:r>
              <a:rPr lang="pt-PT" sz="2400" dirty="0" smtClean="0">
                <a:solidFill>
                  <a:schemeClr val="tx1">
                    <a:lumMod val="65000"/>
                    <a:lumOff val="35000"/>
                  </a:schemeClr>
                </a:solidFill>
                <a:latin typeface="Montserrat" panose="020B0604020202020204" charset="0"/>
                <a:ea typeface="Calibri"/>
                <a:cs typeface="Times New Roman"/>
              </a:rPr>
              <a:t>) – 8.º ano</a:t>
            </a:r>
            <a:endParaRPr lang="pt-PT" sz="2400" dirty="0">
              <a:solidFill>
                <a:schemeClr val="tx1">
                  <a:lumMod val="65000"/>
                  <a:lumOff val="35000"/>
                </a:schemeClr>
              </a:solidFill>
              <a:latin typeface="Montserrat" panose="020B0604020202020204" charset="0"/>
              <a:ea typeface="Calibri"/>
              <a:cs typeface="Times New Roman"/>
              <a:sym typeface="Montserrat"/>
            </a:endParaRPr>
          </a:p>
        </p:txBody>
      </p:sp>
    </p:spTree>
    <p:extLst>
      <p:ext uri="{BB962C8B-B14F-4D97-AF65-F5344CB8AC3E}">
        <p14:creationId xmlns:p14="http://schemas.microsoft.com/office/powerpoint/2010/main" val="28405522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en" sz="2800" dirty="0" smtClean="0"/>
              <a:t>Provas </a:t>
            </a:r>
            <a:r>
              <a:rPr lang="en" sz="2800" dirty="0"/>
              <a:t>de aferição – 2.º </a:t>
            </a:r>
            <a:r>
              <a:rPr lang="en" sz="2800" dirty="0" smtClean="0"/>
              <a:t>ciclo</a:t>
            </a:r>
            <a:endParaRPr lang="en" sz="2800" dirty="0"/>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Rectângulo 9"/>
          <p:cNvSpPr/>
          <p:nvPr/>
        </p:nvSpPr>
        <p:spPr>
          <a:xfrm>
            <a:off x="899592" y="1916832"/>
            <a:ext cx="7318146" cy="3008516"/>
          </a:xfrm>
          <a:prstGeom prst="rect">
            <a:avLst/>
          </a:prstGeom>
          <a:ln>
            <a:solidFill>
              <a:schemeClr val="bg1">
                <a:lumMod val="65000"/>
              </a:schemeClr>
            </a:solidFill>
            <a:prstDash val="dash"/>
          </a:ln>
        </p:spPr>
        <p:txBody>
          <a:bodyPr wrap="square">
            <a:spAutoFit/>
          </a:bodyPr>
          <a:lstStyle/>
          <a:p>
            <a:pPr marL="228600" lvl="0">
              <a:buClr>
                <a:srgbClr val="FF9E00"/>
              </a:buClr>
            </a:pPr>
            <a:r>
              <a:rPr lang="pt-PT" sz="2800" b="1" dirty="0">
                <a:solidFill>
                  <a:srgbClr val="F05768"/>
                </a:solidFill>
                <a:latin typeface="Source Sans Pro"/>
                <a:ea typeface="Source Sans Pro"/>
                <a:cs typeface="Source Sans Pro"/>
              </a:rPr>
              <a:t>Duração</a:t>
            </a:r>
            <a:r>
              <a:rPr lang="pt-PT" sz="2400" b="1" dirty="0" smtClean="0">
                <a:solidFill>
                  <a:schemeClr val="tx1">
                    <a:lumMod val="65000"/>
                    <a:lumOff val="35000"/>
                  </a:schemeClr>
                </a:solidFill>
                <a:latin typeface="Montserrat" panose="020B0604020202020204" charset="0"/>
              </a:rPr>
              <a:t> </a:t>
            </a:r>
          </a:p>
          <a:p>
            <a:pPr marL="450850" indent="-355600">
              <a:lnSpc>
                <a:spcPct val="115000"/>
              </a:lnSpc>
              <a:spcBef>
                <a:spcPts val="600"/>
              </a:spcBef>
              <a:spcAft>
                <a:spcPts val="12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90 min sem intervalo</a:t>
            </a:r>
          </a:p>
          <a:p>
            <a:pPr marL="265113" lvl="1"/>
            <a:r>
              <a:rPr lang="pt-PT" sz="2800" b="1" dirty="0">
                <a:solidFill>
                  <a:srgbClr val="F05768"/>
                </a:solidFill>
                <a:latin typeface="Source Sans Pro"/>
                <a:ea typeface="Source Sans Pro"/>
                <a:cs typeface="Source Sans Pro"/>
              </a:rPr>
              <a:t>Compreensão do oral </a:t>
            </a:r>
            <a:r>
              <a:rPr lang="pt-PT" sz="1800" dirty="0" smtClean="0">
                <a:solidFill>
                  <a:schemeClr val="tx1">
                    <a:lumMod val="65000"/>
                    <a:lumOff val="35000"/>
                  </a:schemeClr>
                </a:solidFill>
                <a:latin typeface="Montserrat" panose="020B0604020202020204" charset="0"/>
                <a:ea typeface="Calibri"/>
                <a:cs typeface="Times New Roman"/>
              </a:rPr>
              <a:t>[</a:t>
            </a:r>
            <a:r>
              <a:rPr lang="pt-PT" sz="1800" dirty="0">
                <a:solidFill>
                  <a:schemeClr val="tx1">
                    <a:lumMod val="65000"/>
                    <a:lumOff val="35000"/>
                  </a:schemeClr>
                </a:solidFill>
                <a:latin typeface="Montserrat" panose="020B0604020202020204" charset="0"/>
                <a:ea typeface="Calibri"/>
                <a:cs typeface="Times New Roman"/>
              </a:rPr>
              <a:t>Português </a:t>
            </a:r>
            <a:r>
              <a:rPr lang="pt-PT" sz="1800" dirty="0" smtClean="0">
                <a:solidFill>
                  <a:schemeClr val="tx1">
                    <a:lumMod val="65000"/>
                    <a:lumOff val="35000"/>
                  </a:schemeClr>
                </a:solidFill>
                <a:latin typeface="Montserrat" panose="020B0604020202020204" charset="0"/>
                <a:ea typeface="Calibri"/>
                <a:cs typeface="Times New Roman"/>
              </a:rPr>
              <a:t>5.º ano]</a:t>
            </a:r>
            <a:endParaRPr lang="pt-PT" sz="1800" dirty="0">
              <a:solidFill>
                <a:schemeClr val="tx1">
                  <a:lumMod val="65000"/>
                  <a:lumOff val="35000"/>
                </a:schemeClr>
              </a:solidFill>
              <a:latin typeface="Montserrat" panose="020B0604020202020204" charset="0"/>
              <a:ea typeface="Calibri"/>
              <a:cs typeface="Times New Roman"/>
            </a:endParaRPr>
          </a:p>
          <a:p>
            <a:pPr marL="450850" indent="-355600">
              <a:lnSpc>
                <a:spcPct val="115000"/>
              </a:lnSpc>
              <a:spcBef>
                <a:spcPts val="600"/>
              </a:spcBef>
              <a:spcAft>
                <a:spcPts val="12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Salas equipadas com sistema de reprodução de ficheiro áudio </a:t>
            </a:r>
          </a:p>
          <a:p>
            <a:pPr marL="441325">
              <a:lnSpc>
                <a:spcPct val="115000"/>
              </a:lnSpc>
              <a:spcAft>
                <a:spcPts val="1200"/>
              </a:spcAft>
              <a:buClr>
                <a:srgbClr val="C7F464"/>
              </a:buClr>
              <a:buSzPct val="100000"/>
            </a:pPr>
            <a:r>
              <a:rPr lang="pt-PT" sz="1800" dirty="0" smtClean="0">
                <a:solidFill>
                  <a:schemeClr val="tx1">
                    <a:lumMod val="65000"/>
                    <a:lumOff val="35000"/>
                  </a:schemeClr>
                </a:solidFill>
                <a:latin typeface="Montserrat" panose="020B0604020202020204" charset="0"/>
                <a:ea typeface="Calibri"/>
                <a:cs typeface="Times New Roman"/>
              </a:rPr>
              <a:t>[Duração </a:t>
            </a:r>
            <a:r>
              <a:rPr lang="pt-PT" sz="1800" dirty="0" err="1" smtClean="0">
                <a:solidFill>
                  <a:schemeClr val="tx1">
                    <a:lumMod val="65000"/>
                    <a:lumOff val="35000"/>
                  </a:schemeClr>
                </a:solidFill>
                <a:latin typeface="Montserrat" panose="020B0604020202020204" charset="0"/>
                <a:ea typeface="Calibri"/>
                <a:cs typeface="Times New Roman"/>
              </a:rPr>
              <a:t>máx</a:t>
            </a:r>
            <a:r>
              <a:rPr lang="pt-PT" sz="1800" dirty="0" smtClean="0">
                <a:solidFill>
                  <a:schemeClr val="tx1">
                    <a:lumMod val="65000"/>
                    <a:lumOff val="35000"/>
                  </a:schemeClr>
                </a:solidFill>
                <a:latin typeface="Montserrat" panose="020B0604020202020204" charset="0"/>
                <a:ea typeface="Calibri"/>
                <a:cs typeface="Times New Roman"/>
              </a:rPr>
              <a:t>. 15 min]</a:t>
            </a:r>
            <a:endParaRPr lang="pt-PT" sz="1800" dirty="0">
              <a:solidFill>
                <a:schemeClr val="tx1">
                  <a:lumMod val="65000"/>
                  <a:lumOff val="35000"/>
                </a:schemeClr>
              </a:solidFill>
              <a:latin typeface="Montserrat" panose="020B0604020202020204" charset="0"/>
              <a:ea typeface="Calibri"/>
              <a:cs typeface="Times New Roman"/>
            </a:endParaRPr>
          </a:p>
        </p:txBody>
      </p:sp>
    </p:spTree>
    <p:extLst>
      <p:ext uri="{BB962C8B-B14F-4D97-AF65-F5344CB8AC3E}">
        <p14:creationId xmlns:p14="http://schemas.microsoft.com/office/powerpoint/2010/main" val="17614025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en" sz="2800" dirty="0" smtClean="0"/>
              <a:t>Provas </a:t>
            </a:r>
            <a:r>
              <a:rPr lang="en" sz="2800" dirty="0"/>
              <a:t>de aferição – </a:t>
            </a:r>
            <a:r>
              <a:rPr lang="en" sz="2800" dirty="0" smtClean="0"/>
              <a:t>3.º ciclo</a:t>
            </a:r>
            <a:endParaRPr lang="en" sz="2800" dirty="0"/>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Rectângulo 9"/>
          <p:cNvSpPr/>
          <p:nvPr/>
        </p:nvSpPr>
        <p:spPr>
          <a:xfrm>
            <a:off x="899592" y="1916832"/>
            <a:ext cx="7318146" cy="3857979"/>
          </a:xfrm>
          <a:prstGeom prst="rect">
            <a:avLst/>
          </a:prstGeom>
          <a:ln>
            <a:solidFill>
              <a:schemeClr val="bg1">
                <a:lumMod val="65000"/>
              </a:schemeClr>
            </a:solidFill>
            <a:prstDash val="dash"/>
          </a:ln>
        </p:spPr>
        <p:txBody>
          <a:bodyPr wrap="square">
            <a:spAutoFit/>
          </a:bodyPr>
          <a:lstStyle/>
          <a:p>
            <a:pPr marL="228600" lvl="0">
              <a:buClr>
                <a:srgbClr val="FF9E00"/>
              </a:buClr>
            </a:pPr>
            <a:r>
              <a:rPr lang="pt-PT" sz="2800" b="1" dirty="0">
                <a:solidFill>
                  <a:srgbClr val="F05768"/>
                </a:solidFill>
                <a:latin typeface="Source Sans Pro"/>
                <a:ea typeface="Source Sans Pro"/>
                <a:cs typeface="Source Sans Pro"/>
              </a:rPr>
              <a:t>Duração</a:t>
            </a:r>
            <a:r>
              <a:rPr lang="pt-PT" sz="2400" b="1" dirty="0" smtClean="0">
                <a:solidFill>
                  <a:schemeClr val="tx1">
                    <a:lumMod val="65000"/>
                    <a:lumOff val="35000"/>
                  </a:schemeClr>
                </a:solidFill>
                <a:latin typeface="Montserrat" panose="020B0604020202020204" charset="0"/>
              </a:rPr>
              <a:t> </a:t>
            </a:r>
          </a:p>
          <a:p>
            <a:pPr marL="450850" indent="-355600">
              <a:lnSpc>
                <a:spcPct val="115000"/>
              </a:lnSpc>
              <a:spcBef>
                <a:spcPts val="600"/>
              </a:spcBef>
              <a:spcAft>
                <a:spcPts val="12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90 min sem intervalo</a:t>
            </a:r>
          </a:p>
          <a:p>
            <a:pPr marL="265113" lvl="1"/>
            <a:r>
              <a:rPr lang="pt-PT" sz="2800" b="1" dirty="0" smtClean="0">
                <a:solidFill>
                  <a:srgbClr val="F05768"/>
                </a:solidFill>
                <a:latin typeface="Source Sans Pro"/>
                <a:ea typeface="Source Sans Pro"/>
                <a:cs typeface="Source Sans Pro"/>
              </a:rPr>
              <a:t>Educação Física </a:t>
            </a:r>
            <a:endParaRPr lang="pt-PT" sz="1800" dirty="0">
              <a:solidFill>
                <a:schemeClr val="tx1">
                  <a:lumMod val="65000"/>
                  <a:lumOff val="35000"/>
                </a:schemeClr>
              </a:solidFill>
              <a:latin typeface="Montserrat" panose="020B0604020202020204" charset="0"/>
              <a:ea typeface="Calibri"/>
              <a:cs typeface="Times New Roman"/>
            </a:endParaRPr>
          </a:p>
          <a:p>
            <a:pPr marL="450850" indent="-355600">
              <a:lnSpc>
                <a:spcPct val="115000"/>
              </a:lnSpc>
              <a:spcBef>
                <a:spcPts val="600"/>
              </a:spcBef>
              <a:spcAft>
                <a:spcPts val="1200"/>
              </a:spcAft>
              <a:buClr>
                <a:srgbClr val="2F3848"/>
              </a:buClr>
              <a:buSzPts val="2400"/>
              <a:buFont typeface="Source Sans Pro"/>
              <a:buChar char="■"/>
            </a:pPr>
            <a:r>
              <a:rPr lang="pt-PT" sz="2400" dirty="0" smtClean="0">
                <a:solidFill>
                  <a:schemeClr val="tx1">
                    <a:lumMod val="65000"/>
                    <a:lumOff val="35000"/>
                  </a:schemeClr>
                </a:solidFill>
                <a:latin typeface="Montserrat" panose="020B0604020202020204" charset="0"/>
                <a:ea typeface="Calibri"/>
                <a:cs typeface="Times New Roman"/>
              </a:rPr>
              <a:t>Duração de </a:t>
            </a:r>
            <a:r>
              <a:rPr lang="pt-PT" sz="2400" dirty="0">
                <a:solidFill>
                  <a:schemeClr val="tx1">
                    <a:lumMod val="65000"/>
                    <a:lumOff val="35000"/>
                  </a:schemeClr>
                </a:solidFill>
                <a:latin typeface="Montserrat" panose="020B0604020202020204" charset="0"/>
                <a:ea typeface="Calibri"/>
                <a:cs typeface="Times New Roman"/>
              </a:rPr>
              <a:t>150 </a:t>
            </a:r>
            <a:r>
              <a:rPr lang="pt-PT" sz="2400" dirty="0" smtClean="0">
                <a:solidFill>
                  <a:schemeClr val="tx1">
                    <a:lumMod val="65000"/>
                    <a:lumOff val="35000"/>
                  </a:schemeClr>
                </a:solidFill>
                <a:latin typeface="Montserrat" panose="020B0604020202020204" charset="0"/>
                <a:ea typeface="Calibri"/>
                <a:cs typeface="Times New Roman"/>
              </a:rPr>
              <a:t>min, </a:t>
            </a:r>
            <a:r>
              <a:rPr lang="pt-PT" sz="2400" dirty="0">
                <a:solidFill>
                  <a:schemeClr val="tx1">
                    <a:lumMod val="65000"/>
                    <a:lumOff val="35000"/>
                  </a:schemeClr>
                </a:solidFill>
                <a:latin typeface="Montserrat" panose="020B0604020202020204" charset="0"/>
                <a:ea typeface="Calibri"/>
                <a:cs typeface="Times New Roman"/>
              </a:rPr>
              <a:t>com 30 </a:t>
            </a:r>
            <a:r>
              <a:rPr lang="pt-PT" sz="2400" dirty="0" smtClean="0">
                <a:solidFill>
                  <a:schemeClr val="tx1">
                    <a:lumMod val="65000"/>
                    <a:lumOff val="35000"/>
                  </a:schemeClr>
                </a:solidFill>
                <a:latin typeface="Montserrat" panose="020B0604020202020204" charset="0"/>
                <a:ea typeface="Calibri"/>
                <a:cs typeface="Times New Roman"/>
              </a:rPr>
              <a:t>min </a:t>
            </a:r>
            <a:r>
              <a:rPr lang="pt-PT" sz="2400" dirty="0">
                <a:solidFill>
                  <a:schemeClr val="tx1">
                    <a:lumMod val="65000"/>
                    <a:lumOff val="35000"/>
                  </a:schemeClr>
                </a:solidFill>
                <a:latin typeface="Montserrat" panose="020B0604020202020204" charset="0"/>
                <a:ea typeface="Calibri"/>
                <a:cs typeface="Times New Roman"/>
              </a:rPr>
              <a:t>de tolerância, distribuídos por duas sessões em dias diferentes. A duração da prova inclui tempos de organização e de transição entre tarefas.	</a:t>
            </a:r>
          </a:p>
          <a:p>
            <a:pPr marL="441325">
              <a:lnSpc>
                <a:spcPct val="115000"/>
              </a:lnSpc>
              <a:spcAft>
                <a:spcPts val="1200"/>
              </a:spcAft>
              <a:buClr>
                <a:srgbClr val="C7F464"/>
              </a:buClr>
              <a:buSzPct val="100000"/>
            </a:pPr>
            <a:endParaRPr lang="pt-PT" sz="1800" dirty="0">
              <a:solidFill>
                <a:schemeClr val="tx1">
                  <a:lumMod val="65000"/>
                  <a:lumOff val="35000"/>
                </a:schemeClr>
              </a:solidFill>
              <a:latin typeface="Montserrat" panose="020B0604020202020204" charset="0"/>
              <a:ea typeface="Calibri"/>
              <a:cs typeface="Times New Roman"/>
            </a:endParaRPr>
          </a:p>
        </p:txBody>
      </p:sp>
    </p:spTree>
    <p:extLst>
      <p:ext uri="{BB962C8B-B14F-4D97-AF65-F5344CB8AC3E}">
        <p14:creationId xmlns:p14="http://schemas.microsoft.com/office/powerpoint/2010/main" val="35658245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sz="2800" dirty="0"/>
              <a:t>Local de realização</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Rectângulo 9"/>
          <p:cNvSpPr/>
          <p:nvPr/>
        </p:nvSpPr>
        <p:spPr>
          <a:xfrm>
            <a:off x="899592" y="1916832"/>
            <a:ext cx="7318146" cy="3986412"/>
          </a:xfrm>
          <a:prstGeom prst="rect">
            <a:avLst/>
          </a:prstGeom>
          <a:ln>
            <a:solidFill>
              <a:schemeClr val="bg1">
                <a:lumMod val="65000"/>
              </a:schemeClr>
            </a:solidFill>
            <a:prstDash val="dash"/>
          </a:ln>
        </p:spPr>
        <p:txBody>
          <a:bodyPr wrap="square">
            <a:spAutoFit/>
          </a:bodyPr>
          <a:lstStyle/>
          <a:p>
            <a:pPr marL="450850" lvl="1" indent="-355600">
              <a:lnSpc>
                <a:spcPct val="115000"/>
              </a:lnSpc>
              <a:spcBef>
                <a:spcPts val="600"/>
              </a:spcBef>
              <a:spcAft>
                <a:spcPts val="12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Por regra, a distribuição dos alunos observa a constituição da turma</a:t>
            </a:r>
          </a:p>
          <a:p>
            <a:pPr marL="450850" lvl="1" indent="-355600">
              <a:lnSpc>
                <a:spcPct val="115000"/>
              </a:lnSpc>
              <a:spcBef>
                <a:spcPts val="600"/>
              </a:spcBef>
              <a:spcAft>
                <a:spcPts val="12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Os critérios de distribuição dos alunos pelas salas são definidos pelo diretor tendo em consideração: </a:t>
            </a:r>
          </a:p>
          <a:p>
            <a:pPr marL="1333500" lvl="3" indent="-355600">
              <a:lnSpc>
                <a:spcPct val="115000"/>
              </a:lnSpc>
              <a:buClr>
                <a:schemeClr val="tx1">
                  <a:lumMod val="65000"/>
                  <a:lumOff val="35000"/>
                </a:schemeClr>
              </a:buClr>
              <a:buSzPct val="100000"/>
              <a:buFont typeface="Wingdings" panose="05000000000000000000" pitchFamily="2" charset="2"/>
              <a:buChar char="§"/>
            </a:pPr>
            <a:r>
              <a:rPr lang="pt-PT" sz="2000" dirty="0">
                <a:solidFill>
                  <a:schemeClr val="tx1">
                    <a:lumMod val="65000"/>
                    <a:lumOff val="35000"/>
                  </a:schemeClr>
                </a:solidFill>
                <a:latin typeface="Montserrat" panose="020B0604020202020204" charset="0"/>
                <a:ea typeface="Calibri"/>
                <a:cs typeface="Times New Roman"/>
              </a:rPr>
              <a:t>os recursos humanos e físicos da escola </a:t>
            </a:r>
          </a:p>
          <a:p>
            <a:pPr marL="1333500" lvl="3" indent="-355600">
              <a:lnSpc>
                <a:spcPct val="115000"/>
              </a:lnSpc>
              <a:buClr>
                <a:schemeClr val="tx1">
                  <a:lumMod val="65000"/>
                  <a:lumOff val="35000"/>
                </a:schemeClr>
              </a:buClr>
              <a:buSzPct val="100000"/>
              <a:buFont typeface="Wingdings" panose="05000000000000000000" pitchFamily="2" charset="2"/>
              <a:buChar char="§"/>
            </a:pPr>
            <a:r>
              <a:rPr lang="pt-PT" sz="2000" dirty="0" smtClean="0">
                <a:solidFill>
                  <a:schemeClr val="tx1">
                    <a:lumMod val="65000"/>
                    <a:lumOff val="35000"/>
                  </a:schemeClr>
                </a:solidFill>
                <a:latin typeface="Montserrat" panose="020B0604020202020204" charset="0"/>
                <a:ea typeface="Calibri"/>
                <a:cs typeface="Times New Roman"/>
              </a:rPr>
              <a:t>o </a:t>
            </a:r>
            <a:r>
              <a:rPr lang="pt-PT" sz="2000" dirty="0">
                <a:solidFill>
                  <a:schemeClr val="tx1">
                    <a:lumMod val="65000"/>
                    <a:lumOff val="35000"/>
                  </a:schemeClr>
                </a:solidFill>
                <a:latin typeface="Montserrat" panose="020B0604020202020204" charset="0"/>
                <a:ea typeface="Calibri"/>
                <a:cs typeface="Times New Roman"/>
              </a:rPr>
              <a:t>quadro das atividades em curso </a:t>
            </a:r>
          </a:p>
          <a:p>
            <a:pPr marL="1333500" lvl="3" indent="-355600">
              <a:lnSpc>
                <a:spcPct val="115000"/>
              </a:lnSpc>
              <a:buClr>
                <a:schemeClr val="tx1">
                  <a:lumMod val="65000"/>
                  <a:lumOff val="35000"/>
                </a:schemeClr>
              </a:buClr>
              <a:buSzPct val="100000"/>
              <a:buFont typeface="Wingdings" panose="05000000000000000000" pitchFamily="2" charset="2"/>
              <a:buChar char="§"/>
            </a:pPr>
            <a:r>
              <a:rPr lang="pt-PT" sz="2000" dirty="0" smtClean="0">
                <a:solidFill>
                  <a:schemeClr val="tx1">
                    <a:lumMod val="65000"/>
                    <a:lumOff val="35000"/>
                  </a:schemeClr>
                </a:solidFill>
                <a:latin typeface="Montserrat" panose="020B0604020202020204" charset="0"/>
                <a:ea typeface="Calibri"/>
                <a:cs typeface="Times New Roman"/>
              </a:rPr>
              <a:t>assegurar </a:t>
            </a:r>
            <a:r>
              <a:rPr lang="pt-PT" sz="2000" dirty="0">
                <a:solidFill>
                  <a:schemeClr val="tx1">
                    <a:lumMod val="65000"/>
                    <a:lumOff val="35000"/>
                  </a:schemeClr>
                </a:solidFill>
                <a:latin typeface="Montserrat" panose="020B0604020202020204" charset="0"/>
                <a:ea typeface="Calibri"/>
                <a:cs typeface="Times New Roman"/>
              </a:rPr>
              <a:t>as melhores condições de realização das </a:t>
            </a:r>
            <a:r>
              <a:rPr lang="pt-PT" sz="2000" dirty="0" smtClean="0">
                <a:solidFill>
                  <a:schemeClr val="tx1">
                    <a:lumMod val="65000"/>
                    <a:lumOff val="35000"/>
                  </a:schemeClr>
                </a:solidFill>
                <a:latin typeface="Montserrat" panose="020B0604020202020204" charset="0"/>
                <a:ea typeface="Calibri"/>
                <a:cs typeface="Times New Roman"/>
              </a:rPr>
              <a:t>provas</a:t>
            </a:r>
            <a:endParaRPr lang="pt-PT" sz="2000" dirty="0">
              <a:solidFill>
                <a:schemeClr val="tx1">
                  <a:lumMod val="65000"/>
                  <a:lumOff val="35000"/>
                </a:schemeClr>
              </a:solidFill>
              <a:latin typeface="Montserrat" panose="020B0604020202020204" charset="0"/>
              <a:ea typeface="Calibri"/>
              <a:cs typeface="Times New Roman"/>
            </a:endParaRPr>
          </a:p>
        </p:txBody>
      </p:sp>
    </p:spTree>
    <p:extLst>
      <p:ext uri="{BB962C8B-B14F-4D97-AF65-F5344CB8AC3E}">
        <p14:creationId xmlns:p14="http://schemas.microsoft.com/office/powerpoint/2010/main" val="39379329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31733" y="168450"/>
            <a:ext cx="8460747" cy="973500"/>
          </a:xfrm>
          <a:prstGeom prst="rect">
            <a:avLst/>
          </a:prstGeom>
          <a:ln>
            <a:noFill/>
          </a:ln>
        </p:spPr>
        <p:txBody>
          <a:bodyPr spcFirstLastPara="1" wrap="square" lIns="91425" tIns="91425" rIns="91425" bIns="91425" anchor="ctr" anchorCtr="0">
            <a:noAutofit/>
          </a:bodyPr>
          <a:lstStyle/>
          <a:p>
            <a:r>
              <a:rPr lang="en" sz="2800" dirty="0"/>
              <a:t>Vigilância</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9" name="Rectângulo 8"/>
          <p:cNvSpPr/>
          <p:nvPr/>
        </p:nvSpPr>
        <p:spPr>
          <a:xfrm>
            <a:off x="899592" y="1916832"/>
            <a:ext cx="7920880" cy="2677656"/>
          </a:xfrm>
          <a:prstGeom prst="rect">
            <a:avLst/>
          </a:prstGeom>
          <a:ln>
            <a:solidFill>
              <a:schemeClr val="bg1">
                <a:lumMod val="65000"/>
              </a:schemeClr>
            </a:solidFill>
            <a:prstDash val="dash"/>
          </a:ln>
        </p:spPr>
        <p:txBody>
          <a:bodyPr wrap="square">
            <a:spAutoFit/>
          </a:bodyPr>
          <a:lstStyle/>
          <a:p>
            <a:pPr marL="450850" lvl="1" indent="-355600">
              <a:lnSpc>
                <a:spcPct val="115000"/>
              </a:lnSpc>
              <a:spcBef>
                <a:spcPts val="600"/>
              </a:spcBef>
              <a:spcAft>
                <a:spcPts val="12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Efetuada por um professor da turma </a:t>
            </a:r>
          </a:p>
          <a:p>
            <a:pPr marL="450850" lvl="1" indent="-355600">
              <a:lnSpc>
                <a:spcPct val="115000"/>
              </a:lnSpc>
              <a:spcBef>
                <a:spcPts val="600"/>
              </a:spcBef>
              <a:spcAft>
                <a:spcPts val="12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O diretor pode decidir pela inclusão de um segundo professor vigilante</a:t>
            </a:r>
          </a:p>
          <a:p>
            <a:pPr marL="450850" lvl="1" indent="-355600">
              <a:lnSpc>
                <a:spcPct val="115000"/>
              </a:lnSpc>
              <a:spcBef>
                <a:spcPts val="600"/>
              </a:spcBef>
              <a:spcAft>
                <a:spcPts val="12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Não há restrições quanto ao grupo de recrutamento a que pertencem os vigilantes</a:t>
            </a:r>
          </a:p>
        </p:txBody>
      </p:sp>
    </p:spTree>
    <p:extLst>
      <p:ext uri="{BB962C8B-B14F-4D97-AF65-F5344CB8AC3E}">
        <p14:creationId xmlns:p14="http://schemas.microsoft.com/office/powerpoint/2010/main" val="16978132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31733" y="168450"/>
            <a:ext cx="8460747" cy="973500"/>
          </a:xfrm>
          <a:prstGeom prst="rect">
            <a:avLst/>
          </a:prstGeom>
          <a:ln>
            <a:noFill/>
          </a:ln>
        </p:spPr>
        <p:txBody>
          <a:bodyPr spcFirstLastPara="1" wrap="square" lIns="91425" tIns="91425" rIns="91425" bIns="91425" anchor="ctr" anchorCtr="0">
            <a:noAutofit/>
          </a:bodyPr>
          <a:lstStyle/>
          <a:p>
            <a:r>
              <a:rPr lang="en" sz="2800" dirty="0"/>
              <a:t>Pautas de chamada</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9" name="Rectângulo 8"/>
          <p:cNvSpPr/>
          <p:nvPr/>
        </p:nvSpPr>
        <p:spPr>
          <a:xfrm>
            <a:off x="899592" y="1916832"/>
            <a:ext cx="7920880" cy="2216889"/>
          </a:xfrm>
          <a:prstGeom prst="rect">
            <a:avLst/>
          </a:prstGeom>
          <a:ln>
            <a:solidFill>
              <a:schemeClr val="bg1">
                <a:lumMod val="65000"/>
              </a:schemeClr>
            </a:solidFill>
            <a:prstDash val="dash"/>
          </a:ln>
        </p:spPr>
        <p:txBody>
          <a:bodyPr wrap="square">
            <a:spAutoFit/>
          </a:bodyPr>
          <a:lstStyle/>
          <a:p>
            <a:pPr marL="450850" lvl="1" indent="-355600">
              <a:lnSpc>
                <a:spcPct val="115000"/>
              </a:lnSpc>
              <a:spcBef>
                <a:spcPts val="600"/>
              </a:spcBef>
              <a:spcAft>
                <a:spcPts val="12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Emitidas a partir do programa PAEB</a:t>
            </a:r>
          </a:p>
          <a:p>
            <a:pPr marL="450850" lvl="1" indent="-355600">
              <a:lnSpc>
                <a:spcPct val="115000"/>
              </a:lnSpc>
              <a:spcBef>
                <a:spcPts val="600"/>
              </a:spcBef>
              <a:spcAft>
                <a:spcPts val="1200"/>
              </a:spcAft>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O programa PAEB permite várias configurações</a:t>
            </a:r>
          </a:p>
          <a:p>
            <a:pPr marL="450850" lvl="1" indent="-355600">
              <a:lnSpc>
                <a:spcPct val="115000"/>
              </a:lnSpc>
              <a:spcBef>
                <a:spcPts val="600"/>
              </a:spcBef>
              <a:spcAft>
                <a:spcPts val="1200"/>
              </a:spcAft>
              <a:buClr>
                <a:srgbClr val="2F3848"/>
              </a:buClr>
              <a:buSzPts val="2400"/>
              <a:buFont typeface="Source Sans Pro"/>
              <a:buChar char="■"/>
            </a:pPr>
            <a:r>
              <a:rPr lang="pt-PT" sz="2400" dirty="0" smtClean="0">
                <a:solidFill>
                  <a:schemeClr val="tx1">
                    <a:lumMod val="65000"/>
                    <a:lumOff val="35000"/>
                  </a:schemeClr>
                </a:solidFill>
                <a:latin typeface="Montserrat" panose="020B0604020202020204" charset="0"/>
                <a:ea typeface="Calibri"/>
                <a:cs typeface="Times New Roman"/>
              </a:rPr>
              <a:t>Por </a:t>
            </a:r>
            <a:r>
              <a:rPr lang="pt-PT" sz="2400" dirty="0">
                <a:solidFill>
                  <a:schemeClr val="tx1">
                    <a:lumMod val="65000"/>
                    <a:lumOff val="35000"/>
                  </a:schemeClr>
                </a:solidFill>
                <a:latin typeface="Montserrat" panose="020B0604020202020204" charset="0"/>
                <a:ea typeface="Calibri"/>
                <a:cs typeface="Times New Roman"/>
              </a:rPr>
              <a:t>regra, a distribuição dos alunos e as pautas de chamada observam a constituição da turma</a:t>
            </a:r>
          </a:p>
        </p:txBody>
      </p:sp>
    </p:spTree>
    <p:extLst>
      <p:ext uri="{BB962C8B-B14F-4D97-AF65-F5344CB8AC3E}">
        <p14:creationId xmlns:p14="http://schemas.microsoft.com/office/powerpoint/2010/main" val="15437242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Provas de aferição </a:t>
            </a:r>
            <a:r>
              <a:rPr lang="en" dirty="0" smtClean="0"/>
              <a:t>performativas 2.º e 3.º ciclos</a:t>
            </a:r>
            <a:endParaRPr lang="en" dirty="0"/>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2" name="Rectângulo 11"/>
          <p:cNvSpPr/>
          <p:nvPr/>
        </p:nvSpPr>
        <p:spPr>
          <a:xfrm>
            <a:off x="827584" y="1916832"/>
            <a:ext cx="7488832" cy="3681008"/>
          </a:xfrm>
          <a:prstGeom prst="rect">
            <a:avLst/>
          </a:prstGeom>
          <a:ln>
            <a:solidFill>
              <a:schemeClr val="bg1">
                <a:lumMod val="65000"/>
              </a:schemeClr>
            </a:solidFill>
            <a:prstDash val="dash"/>
          </a:ln>
        </p:spPr>
        <p:txBody>
          <a:bodyPr wrap="square">
            <a:spAutoFit/>
          </a:bodyPr>
          <a:lstStyle/>
          <a:p>
            <a:pPr marL="95250">
              <a:lnSpc>
                <a:spcPct val="115000"/>
              </a:lnSpc>
              <a:spcAft>
                <a:spcPts val="600"/>
              </a:spcAft>
              <a:buClr>
                <a:srgbClr val="C7F464"/>
              </a:buClr>
              <a:buSzPct val="100000"/>
            </a:pPr>
            <a:r>
              <a:rPr lang="pt-PT" sz="2400" b="1" dirty="0">
                <a:solidFill>
                  <a:srgbClr val="F05768"/>
                </a:solidFill>
                <a:latin typeface="Source Sans Pro"/>
                <a:ea typeface="Source Sans Pro"/>
                <a:cs typeface="Source Sans Pro"/>
              </a:rPr>
              <a:t>Aplicador é responsável por:</a:t>
            </a:r>
          </a:p>
          <a:p>
            <a:pPr marL="450850" lvl="1" indent="-355600">
              <a:lnSpc>
                <a:spcPct val="115000"/>
              </a:lnSpc>
              <a:spcBef>
                <a:spcPts val="600"/>
              </a:spcBef>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Organização e preparação do espaço</a:t>
            </a:r>
          </a:p>
          <a:p>
            <a:pPr marL="450850" lvl="1" indent="-355600">
              <a:lnSpc>
                <a:spcPct val="115000"/>
              </a:lnSpc>
              <a:spcBef>
                <a:spcPts val="600"/>
              </a:spcBef>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Aplicação do guião</a:t>
            </a:r>
          </a:p>
          <a:p>
            <a:pPr marL="95250">
              <a:lnSpc>
                <a:spcPct val="115000"/>
              </a:lnSpc>
              <a:spcBef>
                <a:spcPts val="600"/>
              </a:spcBef>
              <a:spcAft>
                <a:spcPts val="600"/>
              </a:spcAft>
              <a:buClr>
                <a:srgbClr val="C7F464"/>
              </a:buClr>
              <a:buSzPct val="100000"/>
            </a:pPr>
            <a:r>
              <a:rPr lang="pt-PT" sz="2400" b="1" dirty="0">
                <a:solidFill>
                  <a:srgbClr val="F05768"/>
                </a:solidFill>
                <a:latin typeface="Source Sans Pro"/>
                <a:ea typeface="Source Sans Pro"/>
                <a:cs typeface="Source Sans Pro"/>
              </a:rPr>
              <a:t>Classificadores são responsáveis por:</a:t>
            </a:r>
          </a:p>
          <a:p>
            <a:pPr marL="450850" lvl="1" indent="-355600">
              <a:lnSpc>
                <a:spcPct val="115000"/>
              </a:lnSpc>
              <a:spcBef>
                <a:spcPts val="600"/>
              </a:spcBef>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Observar o desempenho dos alunos</a:t>
            </a:r>
          </a:p>
          <a:p>
            <a:pPr marL="450850" lvl="1" indent="-355600">
              <a:lnSpc>
                <a:spcPct val="115000"/>
              </a:lnSpc>
              <a:spcBef>
                <a:spcPts val="600"/>
              </a:spcBef>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Preencher </a:t>
            </a:r>
            <a:r>
              <a:rPr lang="pt-PT" sz="2400" dirty="0" smtClean="0">
                <a:solidFill>
                  <a:schemeClr val="tx1">
                    <a:lumMod val="65000"/>
                    <a:lumOff val="35000"/>
                  </a:schemeClr>
                </a:solidFill>
                <a:latin typeface="Montserrat" panose="020B0604020202020204" charset="0"/>
                <a:ea typeface="Calibri"/>
                <a:cs typeface="Times New Roman"/>
              </a:rPr>
              <a:t>ficha de registo de </a:t>
            </a:r>
            <a:r>
              <a:rPr lang="pt-PT" sz="2400" dirty="0">
                <a:solidFill>
                  <a:schemeClr val="tx1">
                    <a:lumMod val="65000"/>
                    <a:lumOff val="35000"/>
                  </a:schemeClr>
                </a:solidFill>
                <a:latin typeface="Montserrat" panose="020B0604020202020204" charset="0"/>
                <a:ea typeface="Calibri"/>
                <a:cs typeface="Times New Roman"/>
              </a:rPr>
              <a:t>observação</a:t>
            </a:r>
          </a:p>
          <a:p>
            <a:pPr marL="450850" lvl="1" indent="-355600">
              <a:lnSpc>
                <a:spcPct val="115000"/>
              </a:lnSpc>
              <a:spcBef>
                <a:spcPts val="600"/>
              </a:spcBef>
              <a:buClr>
                <a:srgbClr val="2F3848"/>
              </a:buClr>
              <a:buSzPts val="2400"/>
              <a:buFont typeface="Source Sans Pro"/>
              <a:buChar char="■"/>
            </a:pPr>
            <a:r>
              <a:rPr lang="pt-PT" sz="2400" dirty="0">
                <a:solidFill>
                  <a:schemeClr val="tx1">
                    <a:lumMod val="65000"/>
                    <a:lumOff val="35000"/>
                  </a:schemeClr>
                </a:solidFill>
                <a:latin typeface="Montserrat" panose="020B0604020202020204" charset="0"/>
                <a:ea typeface="Calibri"/>
                <a:cs typeface="Times New Roman"/>
              </a:rPr>
              <a:t>Preencher a grelha de classificação</a:t>
            </a:r>
          </a:p>
        </p:txBody>
      </p:sp>
    </p:spTree>
    <p:extLst>
      <p:ext uri="{BB962C8B-B14F-4D97-AF65-F5344CB8AC3E}">
        <p14:creationId xmlns:p14="http://schemas.microsoft.com/office/powerpoint/2010/main" val="21423160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Provas de aferição performativas 2.º e 3.º ciclos</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9" name="Rectângulo 8"/>
          <p:cNvSpPr/>
          <p:nvPr/>
        </p:nvSpPr>
        <p:spPr>
          <a:xfrm>
            <a:off x="251520" y="1916832"/>
            <a:ext cx="2376264" cy="915828"/>
          </a:xfrm>
          <a:prstGeom prst="rect">
            <a:avLst/>
          </a:prstGeom>
          <a:ln>
            <a:solidFill>
              <a:schemeClr val="bg1">
                <a:lumMod val="65000"/>
              </a:schemeClr>
            </a:solidFill>
            <a:prstDash val="dash"/>
          </a:ln>
        </p:spPr>
        <p:txBody>
          <a:bodyPr wrap="square">
            <a:spAutoFit/>
          </a:bodyPr>
          <a:lstStyle/>
          <a:p>
            <a:pPr marL="95250" lvl="0">
              <a:lnSpc>
                <a:spcPct val="115000"/>
              </a:lnSpc>
              <a:spcAft>
                <a:spcPts val="1200"/>
              </a:spcAft>
              <a:buClr>
                <a:srgbClr val="C7F464"/>
              </a:buClr>
              <a:buSzPct val="100000"/>
            </a:pPr>
            <a:r>
              <a:rPr lang="pt-PT" sz="2400" b="1" dirty="0" smtClean="0">
                <a:solidFill>
                  <a:srgbClr val="F05768"/>
                </a:solidFill>
                <a:latin typeface="Source Sans Pro"/>
                <a:ea typeface="Source Sans Pro"/>
                <a:cs typeface="Source Sans Pro"/>
                <a:sym typeface="Montserrat"/>
              </a:rPr>
              <a:t>Educação Física</a:t>
            </a:r>
            <a:endParaRPr lang="pt-PT" sz="2400" b="1" dirty="0">
              <a:solidFill>
                <a:srgbClr val="F05768"/>
              </a:solidFill>
              <a:latin typeface="Source Sans Pro"/>
              <a:ea typeface="Source Sans Pro"/>
              <a:cs typeface="Source Sans Pro"/>
              <a:sym typeface="Montserrat"/>
            </a:endParaRPr>
          </a:p>
        </p:txBody>
      </p:sp>
      <p:sp>
        <p:nvSpPr>
          <p:cNvPr id="10" name="Rectângulo 9"/>
          <p:cNvSpPr/>
          <p:nvPr/>
        </p:nvSpPr>
        <p:spPr>
          <a:xfrm>
            <a:off x="2915816" y="1916832"/>
            <a:ext cx="5976664" cy="3757952"/>
          </a:xfrm>
          <a:prstGeom prst="rect">
            <a:avLst/>
          </a:prstGeom>
          <a:ln>
            <a:solidFill>
              <a:schemeClr val="bg1">
                <a:lumMod val="65000"/>
              </a:schemeClr>
            </a:solidFill>
            <a:prstDash val="dash"/>
          </a:ln>
        </p:spPr>
        <p:txBody>
          <a:bodyPr wrap="square">
            <a:spAutoFit/>
          </a:bodyPr>
          <a:lstStyle/>
          <a:p>
            <a:pPr marL="95250">
              <a:lnSpc>
                <a:spcPct val="115000"/>
              </a:lnSpc>
              <a:spcAft>
                <a:spcPts val="1200"/>
              </a:spcAft>
              <a:buClr>
                <a:srgbClr val="C7F464"/>
              </a:buClr>
              <a:buSzPct val="100000"/>
            </a:pPr>
            <a:r>
              <a:rPr lang="pt-PT" sz="2400" b="1" dirty="0">
                <a:solidFill>
                  <a:srgbClr val="F05768"/>
                </a:solidFill>
                <a:latin typeface="Source Sans Pro"/>
                <a:ea typeface="Source Sans Pro"/>
                <a:cs typeface="Source Sans Pro"/>
              </a:rPr>
              <a:t>Aplicador é responsável por:</a:t>
            </a:r>
          </a:p>
          <a:p>
            <a:pPr marL="450850" lvl="1" indent="-355600">
              <a:lnSpc>
                <a:spcPct val="115000"/>
              </a:lnSpc>
              <a:spcBef>
                <a:spcPts val="600"/>
              </a:spcBef>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Acompanhar os alunos nas transições entre estações</a:t>
            </a:r>
          </a:p>
          <a:p>
            <a:pPr marL="95250">
              <a:lnSpc>
                <a:spcPct val="115000"/>
              </a:lnSpc>
              <a:spcAft>
                <a:spcPts val="1200"/>
              </a:spcAft>
              <a:buClr>
                <a:srgbClr val="C7F464"/>
              </a:buClr>
              <a:buSzPct val="100000"/>
            </a:pPr>
            <a:r>
              <a:rPr lang="pt-PT" sz="2400" b="1" dirty="0">
                <a:solidFill>
                  <a:srgbClr val="F05768"/>
                </a:solidFill>
                <a:latin typeface="Source Sans Pro"/>
                <a:ea typeface="Source Sans Pro"/>
                <a:cs typeface="Source Sans Pro"/>
              </a:rPr>
              <a:t>Classificadores são responsáveis por:</a:t>
            </a:r>
          </a:p>
          <a:p>
            <a:pPr marL="450850" lvl="1" indent="-355600">
              <a:lnSpc>
                <a:spcPct val="115000"/>
              </a:lnSpc>
              <a:spcBef>
                <a:spcPts val="600"/>
              </a:spcBef>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Explicar e demonstrar as tarefas</a:t>
            </a:r>
          </a:p>
          <a:p>
            <a:pPr marL="450850" lvl="1" indent="-355600">
              <a:lnSpc>
                <a:spcPct val="115000"/>
              </a:lnSpc>
              <a:spcBef>
                <a:spcPts val="600"/>
              </a:spcBef>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Observar o desempenho dos alunos</a:t>
            </a:r>
          </a:p>
          <a:p>
            <a:pPr marL="450850" lvl="1" indent="-355600">
              <a:lnSpc>
                <a:spcPct val="115000"/>
              </a:lnSpc>
              <a:spcBef>
                <a:spcPts val="600"/>
              </a:spcBef>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Preencher a </a:t>
            </a:r>
            <a:r>
              <a:rPr lang="pt-PT" sz="2000" dirty="0" smtClean="0">
                <a:solidFill>
                  <a:schemeClr val="tx1">
                    <a:lumMod val="65000"/>
                    <a:lumOff val="35000"/>
                  </a:schemeClr>
                </a:solidFill>
                <a:latin typeface="Montserrat" panose="020B0604020202020204" charset="0"/>
                <a:ea typeface="Calibri"/>
                <a:cs typeface="Times New Roman"/>
              </a:rPr>
              <a:t>ficha de registo </a:t>
            </a:r>
            <a:r>
              <a:rPr lang="pt-PT" sz="2000" dirty="0">
                <a:solidFill>
                  <a:schemeClr val="tx1">
                    <a:lumMod val="65000"/>
                    <a:lumOff val="35000"/>
                  </a:schemeClr>
                </a:solidFill>
                <a:latin typeface="Montserrat" panose="020B0604020202020204" charset="0"/>
                <a:ea typeface="Calibri"/>
                <a:cs typeface="Times New Roman"/>
              </a:rPr>
              <a:t>de observação</a:t>
            </a:r>
          </a:p>
          <a:p>
            <a:pPr marL="450850" lvl="1" indent="-355600">
              <a:lnSpc>
                <a:spcPct val="115000"/>
              </a:lnSpc>
              <a:spcBef>
                <a:spcPts val="600"/>
              </a:spcBef>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Preencher a grelha de classificação</a:t>
            </a:r>
          </a:p>
        </p:txBody>
      </p:sp>
    </p:spTree>
    <p:extLst>
      <p:ext uri="{BB962C8B-B14F-4D97-AF65-F5344CB8AC3E}">
        <p14:creationId xmlns:p14="http://schemas.microsoft.com/office/powerpoint/2010/main" val="1727499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Provas de aferição </a:t>
            </a:r>
            <a:r>
              <a:rPr lang="en" dirty="0" smtClean="0"/>
              <a:t>performativas</a:t>
            </a:r>
            <a:endParaRPr lang="en" dirty="0"/>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2" name="Rectângulo 11"/>
          <p:cNvSpPr/>
          <p:nvPr/>
        </p:nvSpPr>
        <p:spPr>
          <a:xfrm>
            <a:off x="971600" y="1916832"/>
            <a:ext cx="7920880" cy="1809726"/>
          </a:xfrm>
          <a:prstGeom prst="rect">
            <a:avLst/>
          </a:prstGeom>
          <a:ln>
            <a:solidFill>
              <a:schemeClr val="bg1">
                <a:lumMod val="65000"/>
              </a:schemeClr>
            </a:solidFill>
            <a:prstDash val="dash"/>
          </a:ln>
        </p:spPr>
        <p:txBody>
          <a:bodyPr wrap="square">
            <a:spAutoFit/>
          </a:bodyPr>
          <a:lstStyle/>
          <a:p>
            <a:pPr marL="95250">
              <a:lnSpc>
                <a:spcPct val="115000"/>
              </a:lnSpc>
              <a:spcAft>
                <a:spcPts val="1200"/>
              </a:spcAft>
              <a:buClr>
                <a:srgbClr val="C7F464"/>
              </a:buClr>
              <a:buSzPct val="100000"/>
            </a:pPr>
            <a:r>
              <a:rPr lang="pt-PT" sz="2400" b="1" dirty="0" smtClean="0">
                <a:solidFill>
                  <a:srgbClr val="F05768"/>
                </a:solidFill>
                <a:latin typeface="Source Sans Pro"/>
                <a:ea typeface="Source Sans Pro"/>
                <a:cs typeface="Source Sans Pro"/>
              </a:rPr>
              <a:t>Comunicação com o IAVE</a:t>
            </a:r>
            <a:endParaRPr lang="pt-PT" sz="2400" b="1" dirty="0">
              <a:solidFill>
                <a:srgbClr val="F05768"/>
              </a:solidFill>
              <a:latin typeface="Source Sans Pro"/>
              <a:ea typeface="Source Sans Pro"/>
              <a:cs typeface="Source Sans Pro"/>
            </a:endParaRPr>
          </a:p>
          <a:p>
            <a:pPr marL="450850" lvl="1" indent="-355600">
              <a:lnSpc>
                <a:spcPct val="115000"/>
              </a:lnSpc>
              <a:spcBef>
                <a:spcPts val="600"/>
              </a:spcBef>
              <a:buClr>
                <a:srgbClr val="2F3848"/>
              </a:buClr>
              <a:buSzPts val="2400"/>
              <a:buFont typeface="Source Sans Pro"/>
              <a:buChar char="■"/>
            </a:pPr>
            <a:r>
              <a:rPr lang="pt-PT" sz="2000" dirty="0" smtClean="0">
                <a:solidFill>
                  <a:schemeClr val="tx1">
                    <a:lumMod val="65000"/>
                    <a:lumOff val="35000"/>
                  </a:schemeClr>
                </a:solidFill>
                <a:latin typeface="Montserrat" panose="020B0604020202020204" charset="0"/>
                <a:ea typeface="Calibri"/>
                <a:cs typeface="Times New Roman"/>
              </a:rPr>
              <a:t>A comunicação com o IAVE para esclarecimento das dúvidas que possam surgir antes e durante a aplicação das provas é da responsabilidade secretariado </a:t>
            </a:r>
            <a:r>
              <a:rPr lang="pt-PT" sz="2000" dirty="0">
                <a:solidFill>
                  <a:schemeClr val="tx1">
                    <a:lumMod val="65000"/>
                    <a:lumOff val="35000"/>
                  </a:schemeClr>
                </a:solidFill>
                <a:latin typeface="Montserrat" panose="020B0604020202020204" charset="0"/>
                <a:ea typeface="Calibri"/>
                <a:cs typeface="Times New Roman"/>
              </a:rPr>
              <a:t>de exames na </a:t>
            </a:r>
            <a:r>
              <a:rPr lang="pt-PT" sz="2000">
                <a:solidFill>
                  <a:schemeClr val="tx1">
                    <a:lumMod val="65000"/>
                    <a:lumOff val="35000"/>
                  </a:schemeClr>
                </a:solidFill>
                <a:latin typeface="Montserrat" panose="020B0604020202020204" charset="0"/>
                <a:ea typeface="Calibri"/>
                <a:cs typeface="Times New Roman"/>
              </a:rPr>
              <a:t>escola </a:t>
            </a:r>
            <a:r>
              <a:rPr lang="pt-PT" sz="2000" smtClean="0">
                <a:solidFill>
                  <a:schemeClr val="tx1">
                    <a:lumMod val="65000"/>
                    <a:lumOff val="35000"/>
                  </a:schemeClr>
                </a:solidFill>
                <a:latin typeface="Montserrat" panose="020B0604020202020204" charset="0"/>
                <a:ea typeface="Calibri"/>
                <a:cs typeface="Times New Roman"/>
              </a:rPr>
              <a:t>GPA</a:t>
            </a:r>
            <a:endParaRPr lang="pt-PT" sz="2000" dirty="0">
              <a:solidFill>
                <a:schemeClr val="tx1">
                  <a:lumMod val="65000"/>
                  <a:lumOff val="35000"/>
                </a:schemeClr>
              </a:solidFill>
              <a:latin typeface="Montserrat" panose="020B0604020202020204" charset="0"/>
              <a:ea typeface="Calibri"/>
              <a:cs typeface="Times New Roman"/>
            </a:endParaRPr>
          </a:p>
        </p:txBody>
      </p:sp>
    </p:spTree>
    <p:extLst>
      <p:ext uri="{BB962C8B-B14F-4D97-AF65-F5344CB8AC3E}">
        <p14:creationId xmlns:p14="http://schemas.microsoft.com/office/powerpoint/2010/main" val="2300757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665224" y="2018025"/>
            <a:ext cx="7939224" cy="1546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smtClean="0">
                <a:solidFill>
                  <a:srgbClr val="2F3848"/>
                </a:solidFill>
              </a:rPr>
              <a:t>1.</a:t>
            </a:r>
            <a:endParaRPr dirty="0">
              <a:solidFill>
                <a:srgbClr val="2F3848"/>
              </a:solidFill>
            </a:endParaRPr>
          </a:p>
          <a:p>
            <a:pPr lvl="0"/>
            <a:r>
              <a:rPr lang="en" dirty="0"/>
              <a:t>Provas de </a:t>
            </a:r>
            <a:r>
              <a:rPr lang="en" dirty="0" smtClean="0"/>
              <a:t>aferição</a:t>
            </a:r>
            <a:endParaRPr dirty="0"/>
          </a:p>
        </p:txBody>
      </p:sp>
      <p:sp>
        <p:nvSpPr>
          <p:cNvPr id="97" name="Shape 97"/>
          <p:cNvSpPr txBox="1">
            <a:spLocks noGrp="1"/>
          </p:cNvSpPr>
          <p:nvPr>
            <p:ph type="subTitle" idx="1"/>
          </p:nvPr>
        </p:nvSpPr>
        <p:spPr>
          <a:xfrm>
            <a:off x="1188648" y="3922275"/>
            <a:ext cx="3815400" cy="9939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600" dirty="0" smtClean="0"/>
              <a:t>Ensino Básico </a:t>
            </a:r>
            <a:endParaRPr sz="3600" dirty="0"/>
          </a:p>
        </p:txBody>
      </p:sp>
    </p:spTree>
    <p:extLst>
      <p:ext uri="{BB962C8B-B14F-4D97-AF65-F5344CB8AC3E}">
        <p14:creationId xmlns:p14="http://schemas.microsoft.com/office/powerpoint/2010/main" val="3407316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Provas de aferição </a:t>
            </a:r>
            <a:r>
              <a:rPr lang="en" dirty="0" smtClean="0"/>
              <a:t>performativas</a:t>
            </a:r>
            <a:endParaRPr lang="en" dirty="0"/>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Rectângulo 9"/>
          <p:cNvSpPr/>
          <p:nvPr/>
        </p:nvSpPr>
        <p:spPr>
          <a:xfrm>
            <a:off x="755576" y="1916832"/>
            <a:ext cx="7848872" cy="3780202"/>
          </a:xfrm>
          <a:prstGeom prst="rect">
            <a:avLst/>
          </a:prstGeom>
          <a:ln>
            <a:solidFill>
              <a:schemeClr val="bg1">
                <a:lumMod val="65000"/>
              </a:schemeClr>
            </a:solidFill>
            <a:prstDash val="dash"/>
          </a:ln>
        </p:spPr>
        <p:txBody>
          <a:bodyPr wrap="square">
            <a:spAutoFit/>
          </a:bodyPr>
          <a:lstStyle/>
          <a:p>
            <a:pPr marL="95250">
              <a:lnSpc>
                <a:spcPct val="115000"/>
              </a:lnSpc>
              <a:spcAft>
                <a:spcPts val="1200"/>
              </a:spcAft>
              <a:buClr>
                <a:srgbClr val="C7F464"/>
              </a:buClr>
              <a:buSzPct val="100000"/>
            </a:pPr>
            <a:r>
              <a:rPr lang="pt-PT" sz="2400" b="1" dirty="0" smtClean="0">
                <a:solidFill>
                  <a:srgbClr val="F05768"/>
                </a:solidFill>
                <a:latin typeface="Source Sans Pro"/>
                <a:ea typeface="Source Sans Pro"/>
                <a:cs typeface="Source Sans Pro"/>
              </a:rPr>
              <a:t>Grelhas de classificação</a:t>
            </a:r>
            <a:endParaRPr lang="pt-PT" sz="2400" b="1" dirty="0">
              <a:solidFill>
                <a:srgbClr val="F05768"/>
              </a:solidFill>
              <a:latin typeface="Source Sans Pro"/>
              <a:ea typeface="Source Sans Pro"/>
              <a:cs typeface="Source Sans Pro"/>
            </a:endParaRPr>
          </a:p>
          <a:p>
            <a:pPr marL="450850" lvl="1" indent="-355600">
              <a:lnSpc>
                <a:spcPct val="115000"/>
              </a:lnSpc>
              <a:spcBef>
                <a:spcPts val="600"/>
              </a:spcBef>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Emissão das grelhas de </a:t>
            </a:r>
            <a:r>
              <a:rPr lang="pt-PT" sz="2000" dirty="0" smtClean="0">
                <a:solidFill>
                  <a:schemeClr val="tx1">
                    <a:lumMod val="65000"/>
                    <a:lumOff val="35000"/>
                  </a:schemeClr>
                </a:solidFill>
                <a:latin typeface="Montserrat" panose="020B0604020202020204" charset="0"/>
                <a:ea typeface="Calibri"/>
                <a:cs typeface="Times New Roman"/>
              </a:rPr>
              <a:t>classificação </a:t>
            </a:r>
            <a:r>
              <a:rPr lang="pt-PT" sz="2000" dirty="0">
                <a:solidFill>
                  <a:schemeClr val="tx1">
                    <a:lumMod val="65000"/>
                    <a:lumOff val="35000"/>
                  </a:schemeClr>
                </a:solidFill>
                <a:latin typeface="Montserrat" panose="020B0604020202020204" charset="0"/>
                <a:ea typeface="Calibri"/>
                <a:cs typeface="Times New Roman"/>
              </a:rPr>
              <a:t>por </a:t>
            </a:r>
            <a:r>
              <a:rPr lang="pt-PT" sz="2000" dirty="0" smtClean="0">
                <a:solidFill>
                  <a:schemeClr val="tx1">
                    <a:lumMod val="65000"/>
                    <a:lumOff val="35000"/>
                  </a:schemeClr>
                </a:solidFill>
                <a:latin typeface="Montserrat" panose="020B0604020202020204" charset="0"/>
                <a:ea typeface="Calibri"/>
                <a:cs typeface="Times New Roman"/>
              </a:rPr>
              <a:t>grupo a partir do </a:t>
            </a:r>
            <a:r>
              <a:rPr lang="pt-PT" sz="2000" dirty="0" err="1" smtClean="0">
                <a:solidFill>
                  <a:schemeClr val="tx1">
                    <a:lumMod val="65000"/>
                    <a:lumOff val="35000"/>
                  </a:schemeClr>
                </a:solidFill>
                <a:latin typeface="Montserrat" panose="020B0604020202020204" charset="0"/>
                <a:ea typeface="Calibri"/>
                <a:cs typeface="Times New Roman"/>
              </a:rPr>
              <a:t>PAEB</a:t>
            </a:r>
            <a:endParaRPr lang="pt-PT" sz="2000" dirty="0">
              <a:solidFill>
                <a:schemeClr val="tx1">
                  <a:lumMod val="65000"/>
                  <a:lumOff val="35000"/>
                </a:schemeClr>
              </a:solidFill>
              <a:latin typeface="Montserrat" panose="020B0604020202020204" charset="0"/>
              <a:ea typeface="Calibri"/>
              <a:cs typeface="Times New Roman"/>
            </a:endParaRPr>
          </a:p>
          <a:p>
            <a:pPr marL="450850" lvl="1" indent="-355600">
              <a:lnSpc>
                <a:spcPct val="115000"/>
              </a:lnSpc>
              <a:spcBef>
                <a:spcPts val="600"/>
              </a:spcBef>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Concertação das classificações a atribuir pela equipa de classificação</a:t>
            </a:r>
          </a:p>
          <a:p>
            <a:pPr marL="450850" lvl="1" indent="-355600">
              <a:lnSpc>
                <a:spcPct val="115000"/>
              </a:lnSpc>
              <a:spcBef>
                <a:spcPts val="600"/>
              </a:spcBef>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Importação das grelhas de </a:t>
            </a:r>
            <a:r>
              <a:rPr lang="pt-PT" sz="2000" dirty="0" smtClean="0">
                <a:solidFill>
                  <a:schemeClr val="tx1">
                    <a:lumMod val="65000"/>
                    <a:lumOff val="35000"/>
                  </a:schemeClr>
                </a:solidFill>
                <a:latin typeface="Montserrat" panose="020B0604020202020204" charset="0"/>
                <a:ea typeface="Calibri"/>
                <a:cs typeface="Times New Roman"/>
              </a:rPr>
              <a:t>classificação para o </a:t>
            </a:r>
            <a:r>
              <a:rPr lang="pt-PT" sz="2000" dirty="0" err="1" smtClean="0">
                <a:solidFill>
                  <a:schemeClr val="tx1">
                    <a:lumMod val="65000"/>
                    <a:lumOff val="35000"/>
                  </a:schemeClr>
                </a:solidFill>
                <a:latin typeface="Montserrat" panose="020B0604020202020204" charset="0"/>
                <a:ea typeface="Calibri"/>
                <a:cs typeface="Times New Roman"/>
              </a:rPr>
              <a:t>PAEB</a:t>
            </a:r>
            <a:endParaRPr lang="pt-PT" sz="2000" dirty="0" smtClean="0">
              <a:solidFill>
                <a:schemeClr val="tx1">
                  <a:lumMod val="65000"/>
                  <a:lumOff val="35000"/>
                </a:schemeClr>
              </a:solidFill>
              <a:latin typeface="Montserrat" panose="020B0604020202020204" charset="0"/>
              <a:ea typeface="Calibri"/>
              <a:cs typeface="Times New Roman"/>
            </a:endParaRPr>
          </a:p>
          <a:p>
            <a:pPr marL="450850" lvl="1" indent="-355600">
              <a:lnSpc>
                <a:spcPct val="115000"/>
              </a:lnSpc>
              <a:spcBef>
                <a:spcPts val="600"/>
              </a:spcBef>
              <a:buClr>
                <a:srgbClr val="2F3848"/>
              </a:buClr>
              <a:buSzPts val="2400"/>
              <a:buFont typeface="Source Sans Pro"/>
              <a:buChar char="■"/>
            </a:pPr>
            <a:r>
              <a:rPr lang="pt-PT" sz="2000" dirty="0" smtClean="0">
                <a:solidFill>
                  <a:schemeClr val="tx1">
                    <a:lumMod val="65000"/>
                    <a:lumOff val="35000"/>
                  </a:schemeClr>
                </a:solidFill>
                <a:latin typeface="Montserrat" panose="020B0604020202020204" charset="0"/>
                <a:ea typeface="Calibri"/>
                <a:cs typeface="Times New Roman"/>
              </a:rPr>
              <a:t>As fichas de registo de observação são disponibilizadas pelo IAVE, em conjunto com os guiões</a:t>
            </a:r>
            <a:endParaRPr lang="pt-PT" sz="2000" dirty="0">
              <a:solidFill>
                <a:schemeClr val="tx1">
                  <a:lumMod val="65000"/>
                  <a:lumOff val="35000"/>
                </a:schemeClr>
              </a:solidFill>
              <a:latin typeface="Montserrat" panose="020B0604020202020204" charset="0"/>
              <a:ea typeface="Calibri"/>
              <a:cs typeface="Times New Roman"/>
            </a:endParaRPr>
          </a:p>
          <a:p>
            <a:pPr marL="355600" indent="-260350">
              <a:lnSpc>
                <a:spcPct val="115000"/>
              </a:lnSpc>
              <a:spcAft>
                <a:spcPts val="1200"/>
              </a:spcAft>
              <a:buClr>
                <a:srgbClr val="C7F464"/>
              </a:buClr>
              <a:buSzPct val="100000"/>
              <a:buFont typeface="Montserrat"/>
              <a:buChar char="▣"/>
            </a:pPr>
            <a:endParaRPr lang="pt-PT" sz="2000" dirty="0" smtClean="0">
              <a:solidFill>
                <a:schemeClr val="tx1">
                  <a:lumMod val="65000"/>
                  <a:lumOff val="35000"/>
                </a:schemeClr>
              </a:solidFill>
              <a:latin typeface="Montserrat" panose="020B0604020202020204" charset="0"/>
              <a:ea typeface="Calibri"/>
              <a:cs typeface="Times New Roman"/>
            </a:endParaRPr>
          </a:p>
        </p:txBody>
      </p:sp>
    </p:spTree>
    <p:extLst>
      <p:ext uri="{BB962C8B-B14F-4D97-AF65-F5344CB8AC3E}">
        <p14:creationId xmlns:p14="http://schemas.microsoft.com/office/powerpoint/2010/main" val="37018674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665224" y="2018025"/>
            <a:ext cx="7939224" cy="1546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smtClean="0">
                <a:solidFill>
                  <a:srgbClr val="2F3848"/>
                </a:solidFill>
              </a:rPr>
              <a:t>2.</a:t>
            </a:r>
            <a:endParaRPr dirty="0">
              <a:solidFill>
                <a:srgbClr val="2F3848"/>
              </a:solidFill>
            </a:endParaRPr>
          </a:p>
          <a:p>
            <a:pPr lvl="0"/>
            <a:r>
              <a:rPr lang="en" dirty="0"/>
              <a:t>Provas de equivalência à </a:t>
            </a:r>
            <a:r>
              <a:rPr lang="en" dirty="0" smtClean="0"/>
              <a:t>frequência</a:t>
            </a:r>
            <a:endParaRPr dirty="0"/>
          </a:p>
        </p:txBody>
      </p:sp>
      <p:sp>
        <p:nvSpPr>
          <p:cNvPr id="97" name="Shape 97"/>
          <p:cNvSpPr txBox="1">
            <a:spLocks noGrp="1"/>
          </p:cNvSpPr>
          <p:nvPr>
            <p:ph type="subTitle" idx="1"/>
          </p:nvPr>
        </p:nvSpPr>
        <p:spPr>
          <a:xfrm>
            <a:off x="1188648" y="3922274"/>
            <a:ext cx="3815400" cy="1162909"/>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600" dirty="0" smtClean="0"/>
              <a:t>1.º ciclo </a:t>
            </a:r>
          </a:p>
          <a:p>
            <a:pPr marL="0" lvl="0" indent="0" rtl="0">
              <a:spcBef>
                <a:spcPts val="0"/>
              </a:spcBef>
              <a:spcAft>
                <a:spcPts val="0"/>
              </a:spcAft>
              <a:buNone/>
            </a:pPr>
            <a:r>
              <a:rPr lang="en" sz="3600" dirty="0" smtClean="0"/>
              <a:t>2.º ciclo</a:t>
            </a:r>
            <a:endParaRPr sz="3600" dirty="0"/>
          </a:p>
        </p:txBody>
      </p:sp>
    </p:spTree>
    <p:extLst>
      <p:ext uri="{BB962C8B-B14F-4D97-AF65-F5344CB8AC3E}">
        <p14:creationId xmlns:p14="http://schemas.microsoft.com/office/powerpoint/2010/main" val="19242201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smtClean="0"/>
              <a:t>Provas </a:t>
            </a:r>
            <a:r>
              <a:rPr lang="en" dirty="0"/>
              <a:t>de equivalência à frequência </a:t>
            </a:r>
            <a:r>
              <a:rPr lang="en" dirty="0" smtClean="0"/>
              <a:t>dos 1.º e 2.º ciclos</a:t>
            </a:r>
            <a:endParaRPr lang="en" dirty="0"/>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9" name="Shape 83"/>
          <p:cNvSpPr txBox="1">
            <a:spLocks/>
          </p:cNvSpPr>
          <p:nvPr/>
        </p:nvSpPr>
        <p:spPr>
          <a:xfrm>
            <a:off x="395536" y="1656867"/>
            <a:ext cx="4464496" cy="612068"/>
          </a:xfrm>
          <a:prstGeom prst="rect">
            <a:avLst/>
          </a:prstGeom>
          <a:noFill/>
          <a:ln>
            <a:solidFill>
              <a:schemeClr val="bg1">
                <a:lumMod val="65000"/>
              </a:schemeClr>
            </a:solidFill>
            <a:prstDash val="dash"/>
          </a:ln>
        </p:spPr>
        <p:txBody>
          <a:bodyPr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C7F464"/>
              </a:buClr>
              <a:buSzPct val="100000"/>
              <a:buFont typeface="Montserrat"/>
              <a:buChar char="▣"/>
              <a:defRPr sz="2400" b="0" i="0" u="none" strike="noStrike" cap="none">
                <a:solidFill>
                  <a:srgbClr val="454F5B"/>
                </a:solidFill>
                <a:latin typeface="Montserrat"/>
                <a:ea typeface="Montserrat"/>
                <a:cs typeface="Montserrat"/>
                <a:sym typeface="Montserrat"/>
              </a:defRPr>
            </a:lvl1pPr>
            <a:lvl2pPr marR="0" lvl="1" algn="l" rtl="0">
              <a:lnSpc>
                <a:spcPct val="100000"/>
              </a:lnSpc>
              <a:spcBef>
                <a:spcPts val="0"/>
              </a:spcBef>
              <a:spcAft>
                <a:spcPts val="0"/>
              </a:spcAft>
              <a:buClr>
                <a:srgbClr val="C7F464"/>
              </a:buClr>
              <a:buSzPct val="100000"/>
              <a:buFont typeface="Montserrat"/>
              <a:buChar char="□"/>
              <a:defRPr sz="2000" b="0" i="0" u="none" strike="noStrike" cap="none">
                <a:solidFill>
                  <a:srgbClr val="454F5B"/>
                </a:solidFill>
                <a:latin typeface="Montserrat"/>
                <a:ea typeface="Montserrat"/>
                <a:cs typeface="Montserrat"/>
                <a:sym typeface="Montserrat"/>
              </a:defRPr>
            </a:lvl2pPr>
            <a:lvl3pPr marR="0" lvl="2" algn="l" rtl="0">
              <a:lnSpc>
                <a:spcPct val="100000"/>
              </a:lnSpc>
              <a:spcBef>
                <a:spcPts val="0"/>
              </a:spcBef>
              <a:spcAft>
                <a:spcPts val="0"/>
              </a:spcAft>
              <a:buClr>
                <a:srgbClr val="C7F464"/>
              </a:buClr>
              <a:buSzPct val="100000"/>
              <a:buFont typeface="Montserrat"/>
              <a:buNone/>
              <a:defRPr sz="2000" b="0" i="0" u="none" strike="noStrike" cap="none">
                <a:solidFill>
                  <a:srgbClr val="454F5B"/>
                </a:solidFill>
                <a:latin typeface="Montserrat"/>
                <a:ea typeface="Montserrat"/>
                <a:cs typeface="Montserrat"/>
                <a:sym typeface="Montserrat"/>
              </a:defRPr>
            </a:lvl3pPr>
            <a:lvl4pPr marR="0" lvl="3"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4pPr>
            <a:lvl5pPr marR="0" lvl="4"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5pPr>
            <a:lvl6pPr marR="0" lvl="5"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6pPr>
            <a:lvl7pPr marR="0" lvl="6"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7pPr>
            <a:lvl8pPr marR="0" lvl="7"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8pPr>
            <a:lvl9pPr marR="0" lvl="8"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9pPr>
          </a:lstStyle>
          <a:p>
            <a:pPr marL="95250">
              <a:lnSpc>
                <a:spcPct val="115000"/>
              </a:lnSpc>
              <a:buNone/>
            </a:pPr>
            <a:r>
              <a:rPr lang="pt-PT" b="1" dirty="0">
                <a:solidFill>
                  <a:srgbClr val="F05768"/>
                </a:solidFill>
                <a:latin typeface="Source Sans Pro"/>
                <a:ea typeface="Source Sans Pro"/>
                <a:cs typeface="Source Sans Pro"/>
                <a:sym typeface="Arial"/>
              </a:rPr>
              <a:t>Quem realiza?</a:t>
            </a:r>
          </a:p>
        </p:txBody>
      </p:sp>
      <p:sp>
        <p:nvSpPr>
          <p:cNvPr id="12" name="Shape 83"/>
          <p:cNvSpPr txBox="1">
            <a:spLocks noGrp="1"/>
          </p:cNvSpPr>
          <p:nvPr>
            <p:ph type="body" idx="1"/>
          </p:nvPr>
        </p:nvSpPr>
        <p:spPr>
          <a:xfrm>
            <a:off x="395536" y="2355321"/>
            <a:ext cx="4464496" cy="3809983"/>
          </a:xfrm>
          <a:prstGeom prst="rect">
            <a:avLst/>
          </a:prstGeom>
          <a:ln>
            <a:solidFill>
              <a:schemeClr val="bg1">
                <a:lumMod val="65000"/>
              </a:schemeClr>
            </a:solidFill>
            <a:prstDash val="dash"/>
          </a:ln>
        </p:spPr>
        <p:txBody>
          <a:bodyPr lIns="91425" tIns="91425" rIns="0" bIns="91425" anchor="t" anchorCtr="0">
            <a:noAutofit/>
          </a:bodyPr>
          <a:lstStyle/>
          <a:p>
            <a:pPr marL="450850" indent="-355600">
              <a:lnSpc>
                <a:spcPct val="115000"/>
              </a:lnSpc>
            </a:pPr>
            <a:r>
              <a:rPr lang="pt-PT" sz="2000" dirty="0" smtClean="0">
                <a:solidFill>
                  <a:schemeClr val="tx1">
                    <a:lumMod val="65000"/>
                    <a:lumOff val="35000"/>
                  </a:schemeClr>
                </a:solidFill>
                <a:latin typeface="Montserrat" panose="020B0604020202020204" charset="0"/>
                <a:ea typeface="Calibri"/>
                <a:cs typeface="Times New Roman"/>
                <a:sym typeface="Arial"/>
              </a:rPr>
              <a:t>Alunos </a:t>
            </a:r>
            <a:r>
              <a:rPr lang="pt-PT" sz="2000" dirty="0">
                <a:solidFill>
                  <a:schemeClr val="tx1">
                    <a:lumMod val="65000"/>
                    <a:lumOff val="35000"/>
                  </a:schemeClr>
                </a:solidFill>
                <a:latin typeface="Montserrat" panose="020B0604020202020204" charset="0"/>
                <a:ea typeface="Calibri"/>
                <a:cs typeface="Times New Roman"/>
                <a:sym typeface="Arial"/>
              </a:rPr>
              <a:t>do Ensino individual e </a:t>
            </a:r>
            <a:r>
              <a:rPr lang="pt-PT" sz="2000" dirty="0" smtClean="0">
                <a:solidFill>
                  <a:schemeClr val="tx1">
                    <a:lumMod val="65000"/>
                    <a:lumOff val="35000"/>
                  </a:schemeClr>
                </a:solidFill>
                <a:latin typeface="Montserrat" panose="020B0604020202020204" charset="0"/>
                <a:ea typeface="Calibri"/>
                <a:cs typeface="Times New Roman"/>
                <a:sym typeface="Arial"/>
              </a:rPr>
              <a:t>doméstico</a:t>
            </a:r>
          </a:p>
          <a:p>
            <a:pPr marL="95250" indent="0">
              <a:lnSpc>
                <a:spcPct val="115000"/>
              </a:lnSpc>
              <a:spcBef>
                <a:spcPts val="0"/>
              </a:spcBef>
              <a:spcAft>
                <a:spcPts val="1200"/>
              </a:spcAft>
              <a:buNone/>
            </a:pPr>
            <a:r>
              <a:rPr lang="pt-PT" sz="1800" dirty="0" smtClean="0">
                <a:solidFill>
                  <a:schemeClr val="tx1">
                    <a:lumMod val="65000"/>
                    <a:lumOff val="35000"/>
                  </a:schemeClr>
                </a:solidFill>
                <a:latin typeface="Montserrat" panose="020B0604020202020204" charset="0"/>
                <a:ea typeface="Calibri"/>
                <a:cs typeface="Times New Roman"/>
                <a:sym typeface="Arial"/>
              </a:rPr>
              <a:t>[</a:t>
            </a:r>
            <a:r>
              <a:rPr lang="pt-PT" sz="1800" dirty="0"/>
              <a:t>Os alunos de </a:t>
            </a:r>
            <a:r>
              <a:rPr lang="pt-PT" sz="1800" dirty="0" err="1"/>
              <a:t>PLNM</a:t>
            </a:r>
            <a:r>
              <a:rPr lang="pt-PT" sz="1800" dirty="0"/>
              <a:t> do ensino individual e doméstico podem realizar </a:t>
            </a:r>
            <a:r>
              <a:rPr lang="pt-PT" sz="1800" dirty="0" err="1" smtClean="0"/>
              <a:t>PEF</a:t>
            </a:r>
            <a:r>
              <a:rPr lang="pt-PT" sz="1800" dirty="0" smtClean="0"/>
              <a:t> de </a:t>
            </a:r>
            <a:r>
              <a:rPr lang="pt-PT" sz="1800" dirty="0" err="1"/>
              <a:t>PLNM</a:t>
            </a:r>
            <a:r>
              <a:rPr lang="pt-PT" sz="1800" dirty="0"/>
              <a:t> de acordo com o seu nível de </a:t>
            </a:r>
            <a:r>
              <a:rPr lang="pt-PT" sz="1800" dirty="0" smtClean="0"/>
              <a:t>proficiência]</a:t>
            </a:r>
            <a:endParaRPr lang="pt-PT" sz="1800" dirty="0"/>
          </a:p>
          <a:p>
            <a:pPr marL="450850" indent="-355600">
              <a:lnSpc>
                <a:spcPct val="115000"/>
              </a:lnSpc>
              <a:spcAft>
                <a:spcPts val="1200"/>
              </a:spcAft>
            </a:pPr>
            <a:r>
              <a:rPr lang="pt-PT" sz="2000" dirty="0" smtClean="0">
                <a:solidFill>
                  <a:schemeClr val="tx1">
                    <a:lumMod val="65000"/>
                    <a:lumOff val="35000"/>
                  </a:schemeClr>
                </a:solidFill>
                <a:latin typeface="Montserrat" panose="020B0604020202020204" charset="0"/>
                <a:ea typeface="Calibri"/>
                <a:cs typeface="Times New Roman"/>
                <a:sym typeface="Arial"/>
              </a:rPr>
              <a:t>Alunos </a:t>
            </a:r>
            <a:r>
              <a:rPr lang="pt-PT" sz="2000" dirty="0">
                <a:solidFill>
                  <a:schemeClr val="tx1">
                    <a:lumMod val="65000"/>
                    <a:lumOff val="35000"/>
                  </a:schemeClr>
                </a:solidFill>
                <a:latin typeface="Montserrat" panose="020B0604020202020204" charset="0"/>
                <a:ea typeface="Calibri"/>
                <a:cs typeface="Times New Roman"/>
                <a:sym typeface="Arial"/>
              </a:rPr>
              <a:t>fora da escolaridade obrigatória que não frequentam qualquer </a:t>
            </a:r>
            <a:r>
              <a:rPr lang="pt-PT" sz="2000" dirty="0" smtClean="0">
                <a:solidFill>
                  <a:schemeClr val="tx1">
                    <a:lumMod val="65000"/>
                    <a:lumOff val="35000"/>
                  </a:schemeClr>
                </a:solidFill>
                <a:latin typeface="Montserrat" panose="020B0604020202020204" charset="0"/>
                <a:ea typeface="Calibri"/>
                <a:cs typeface="Times New Roman"/>
                <a:sym typeface="Arial"/>
              </a:rPr>
              <a:t>escola</a:t>
            </a:r>
          </a:p>
          <a:p>
            <a:pPr marL="450850" indent="-355600">
              <a:lnSpc>
                <a:spcPct val="115000"/>
              </a:lnSpc>
            </a:pPr>
            <a:endParaRPr lang="pt-PT" sz="2000" dirty="0">
              <a:solidFill>
                <a:schemeClr val="tx1">
                  <a:lumMod val="65000"/>
                  <a:lumOff val="35000"/>
                </a:schemeClr>
              </a:solidFill>
              <a:latin typeface="Montserrat" panose="020B0604020202020204" charset="0"/>
              <a:ea typeface="Calibri"/>
              <a:cs typeface="Times New Roman"/>
              <a:sym typeface="Arial"/>
            </a:endParaRPr>
          </a:p>
        </p:txBody>
      </p:sp>
      <p:sp>
        <p:nvSpPr>
          <p:cNvPr id="13" name="Marcador de Posição do Texto 1"/>
          <p:cNvSpPr txBox="1">
            <a:spLocks/>
          </p:cNvSpPr>
          <p:nvPr/>
        </p:nvSpPr>
        <p:spPr>
          <a:xfrm>
            <a:off x="5148064" y="2411980"/>
            <a:ext cx="3744416" cy="3753324"/>
          </a:xfrm>
          <a:prstGeom prst="rect">
            <a:avLst/>
          </a:prstGeom>
          <a:ln>
            <a:solidFill>
              <a:schemeClr val="bg1">
                <a:lumMod val="65000"/>
              </a:schemeClr>
            </a:solidFill>
            <a:prstDash val="dash"/>
          </a:ln>
        </p:spPr>
        <p:txBody>
          <a:bodyPr r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pt-PT" sz="2400" b="1" dirty="0">
                <a:solidFill>
                  <a:srgbClr val="F05768"/>
                </a:solidFill>
                <a:latin typeface="Source Sans Pro"/>
                <a:ea typeface="Source Sans Pro"/>
                <a:cs typeface="Source Sans Pro"/>
                <a:sym typeface="Montserrat"/>
              </a:rPr>
              <a:t>1.ª fase</a:t>
            </a:r>
          </a:p>
          <a:p>
            <a:pPr>
              <a:spcAft>
                <a:spcPts val="1200"/>
              </a:spcAft>
            </a:pPr>
            <a:r>
              <a:rPr lang="pt-PT" sz="2000" dirty="0" smtClean="0">
                <a:solidFill>
                  <a:schemeClr val="tx1">
                    <a:lumMod val="65000"/>
                    <a:lumOff val="35000"/>
                  </a:schemeClr>
                </a:solidFill>
                <a:latin typeface="Montserrat" panose="020B0604020202020204" charset="0"/>
                <a:ea typeface="Calibri"/>
                <a:cs typeface="Times New Roman"/>
                <a:sym typeface="Montserrat"/>
              </a:rPr>
              <a:t>Realizam provas a todas as disciplinas [</a:t>
            </a:r>
            <a:r>
              <a:rPr lang="pt-PT" sz="2000" dirty="0" err="1" smtClean="0">
                <a:solidFill>
                  <a:schemeClr val="tx1">
                    <a:lumMod val="65000"/>
                    <a:lumOff val="35000"/>
                  </a:schemeClr>
                </a:solidFill>
                <a:latin typeface="Montserrat" panose="020B0604020202020204" charset="0"/>
                <a:ea typeface="Calibri"/>
                <a:cs typeface="Times New Roman"/>
                <a:sym typeface="Montserrat"/>
              </a:rPr>
              <a:t>exceto</a:t>
            </a:r>
            <a:r>
              <a:rPr lang="pt-PT" sz="2000" dirty="0" smtClean="0">
                <a:solidFill>
                  <a:schemeClr val="tx1">
                    <a:lumMod val="65000"/>
                    <a:lumOff val="35000"/>
                  </a:schemeClr>
                </a:solidFill>
                <a:latin typeface="Montserrat" panose="020B0604020202020204" charset="0"/>
                <a:ea typeface="Calibri"/>
                <a:cs typeface="Times New Roman"/>
                <a:sym typeface="Montserrat"/>
              </a:rPr>
              <a:t> </a:t>
            </a:r>
            <a:r>
              <a:rPr lang="pt-PT" sz="2000" dirty="0" err="1" smtClean="0">
                <a:solidFill>
                  <a:schemeClr val="tx1">
                    <a:lumMod val="65000"/>
                    <a:lumOff val="35000"/>
                  </a:schemeClr>
                </a:solidFill>
                <a:latin typeface="Montserrat" panose="020B0604020202020204" charset="0"/>
                <a:ea typeface="Calibri"/>
                <a:cs typeface="Times New Roman"/>
                <a:sym typeface="Montserrat"/>
              </a:rPr>
              <a:t>EF</a:t>
            </a:r>
            <a:r>
              <a:rPr lang="pt-PT" sz="2000" dirty="0" smtClean="0">
                <a:solidFill>
                  <a:schemeClr val="tx1">
                    <a:lumMod val="65000"/>
                    <a:lumOff val="35000"/>
                  </a:schemeClr>
                </a:solidFill>
                <a:latin typeface="Montserrat" panose="020B0604020202020204" charset="0"/>
                <a:ea typeface="Calibri"/>
                <a:cs typeface="Times New Roman"/>
                <a:sym typeface="Montserrat"/>
              </a:rPr>
              <a:t>]</a:t>
            </a:r>
          </a:p>
          <a:p>
            <a:r>
              <a:rPr lang="pt-PT" sz="2400" b="1" dirty="0">
                <a:solidFill>
                  <a:srgbClr val="F05768"/>
                </a:solidFill>
                <a:latin typeface="Source Sans Pro"/>
                <a:ea typeface="Source Sans Pro"/>
                <a:cs typeface="Source Sans Pro"/>
                <a:sym typeface="Montserrat"/>
              </a:rPr>
              <a:t>2.ª fase</a:t>
            </a:r>
          </a:p>
          <a:p>
            <a:r>
              <a:rPr lang="pt-PT" sz="2000" dirty="0">
                <a:solidFill>
                  <a:schemeClr val="tx1">
                    <a:lumMod val="65000"/>
                    <a:lumOff val="35000"/>
                  </a:schemeClr>
                </a:solidFill>
                <a:latin typeface="Montserrat" panose="020B0604020202020204" charset="0"/>
                <a:ea typeface="Calibri"/>
                <a:cs typeface="Times New Roman"/>
              </a:rPr>
              <a:t>Realizam provas às disciplinas com </a:t>
            </a:r>
            <a:r>
              <a:rPr lang="pt-PT" sz="2000" dirty="0" smtClean="0">
                <a:solidFill>
                  <a:schemeClr val="tx1">
                    <a:lumMod val="65000"/>
                    <a:lumOff val="35000"/>
                  </a:schemeClr>
                </a:solidFill>
                <a:latin typeface="Montserrat" panose="020B0604020202020204" charset="0"/>
                <a:ea typeface="Calibri"/>
                <a:cs typeface="Times New Roman"/>
              </a:rPr>
              <a:t>menção insuficiente ou nível inferior a 3, </a:t>
            </a:r>
            <a:r>
              <a:rPr lang="pt-PT" sz="2000" dirty="0">
                <a:solidFill>
                  <a:schemeClr val="tx1">
                    <a:lumMod val="65000"/>
                    <a:lumOff val="35000"/>
                  </a:schemeClr>
                </a:solidFill>
                <a:latin typeface="Montserrat" panose="020B0604020202020204" charset="0"/>
                <a:ea typeface="Calibri"/>
                <a:cs typeface="Times New Roman"/>
              </a:rPr>
              <a:t>que lhes permitam a conclusão de </a:t>
            </a:r>
            <a:r>
              <a:rPr lang="pt-PT" sz="2000" dirty="0" smtClean="0">
                <a:solidFill>
                  <a:schemeClr val="tx1">
                    <a:lumMod val="65000"/>
                    <a:lumOff val="35000"/>
                  </a:schemeClr>
                </a:solidFill>
                <a:latin typeface="Montserrat" panose="020B0604020202020204" charset="0"/>
                <a:ea typeface="Calibri"/>
                <a:cs typeface="Times New Roman"/>
              </a:rPr>
              <a:t>ciclo, em </a:t>
            </a:r>
            <a:r>
              <a:rPr lang="pt-PT" sz="2000" dirty="0">
                <a:solidFill>
                  <a:schemeClr val="tx1">
                    <a:lumMod val="65000"/>
                    <a:lumOff val="35000"/>
                  </a:schemeClr>
                </a:solidFill>
                <a:latin typeface="Montserrat" panose="020B0604020202020204" charset="0"/>
                <a:ea typeface="Calibri"/>
                <a:cs typeface="Times New Roman"/>
              </a:rPr>
              <a:t>caso de não aprovação na 1.ª fase</a:t>
            </a:r>
          </a:p>
          <a:p>
            <a:endParaRPr lang="pt-PT" sz="2000" dirty="0"/>
          </a:p>
          <a:p>
            <a:endParaRPr lang="pt-PT" sz="2000" dirty="0"/>
          </a:p>
          <a:p>
            <a:endParaRPr lang="pt-PT" dirty="0"/>
          </a:p>
        </p:txBody>
      </p:sp>
    </p:spTree>
    <p:extLst>
      <p:ext uri="{BB962C8B-B14F-4D97-AF65-F5344CB8AC3E}">
        <p14:creationId xmlns:p14="http://schemas.microsoft.com/office/powerpoint/2010/main" val="28185981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Provas de equivalência à frequência dos 1.º e 2.º ciclos</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9" name="Shape 83"/>
          <p:cNvSpPr txBox="1">
            <a:spLocks/>
          </p:cNvSpPr>
          <p:nvPr/>
        </p:nvSpPr>
        <p:spPr>
          <a:xfrm>
            <a:off x="395536" y="1656867"/>
            <a:ext cx="4464496" cy="612068"/>
          </a:xfrm>
          <a:prstGeom prst="rect">
            <a:avLst/>
          </a:prstGeom>
          <a:noFill/>
          <a:ln>
            <a:solidFill>
              <a:schemeClr val="bg1">
                <a:lumMod val="65000"/>
              </a:schemeClr>
            </a:solidFill>
            <a:prstDash val="dash"/>
          </a:ln>
        </p:spPr>
        <p:txBody>
          <a:bodyPr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C7F464"/>
              </a:buClr>
              <a:buSzPct val="100000"/>
              <a:buFont typeface="Montserrat"/>
              <a:buChar char="▣"/>
              <a:defRPr sz="2400" b="0" i="0" u="none" strike="noStrike" cap="none">
                <a:solidFill>
                  <a:srgbClr val="454F5B"/>
                </a:solidFill>
                <a:latin typeface="Montserrat"/>
                <a:ea typeface="Montserrat"/>
                <a:cs typeface="Montserrat"/>
                <a:sym typeface="Montserrat"/>
              </a:defRPr>
            </a:lvl1pPr>
            <a:lvl2pPr marR="0" lvl="1" algn="l" rtl="0">
              <a:lnSpc>
                <a:spcPct val="100000"/>
              </a:lnSpc>
              <a:spcBef>
                <a:spcPts val="0"/>
              </a:spcBef>
              <a:spcAft>
                <a:spcPts val="0"/>
              </a:spcAft>
              <a:buClr>
                <a:srgbClr val="C7F464"/>
              </a:buClr>
              <a:buSzPct val="100000"/>
              <a:buFont typeface="Montserrat"/>
              <a:buChar char="□"/>
              <a:defRPr sz="2000" b="0" i="0" u="none" strike="noStrike" cap="none">
                <a:solidFill>
                  <a:srgbClr val="454F5B"/>
                </a:solidFill>
                <a:latin typeface="Montserrat"/>
                <a:ea typeface="Montserrat"/>
                <a:cs typeface="Montserrat"/>
                <a:sym typeface="Montserrat"/>
              </a:defRPr>
            </a:lvl2pPr>
            <a:lvl3pPr marR="0" lvl="2" algn="l" rtl="0">
              <a:lnSpc>
                <a:spcPct val="100000"/>
              </a:lnSpc>
              <a:spcBef>
                <a:spcPts val="0"/>
              </a:spcBef>
              <a:spcAft>
                <a:spcPts val="0"/>
              </a:spcAft>
              <a:buClr>
                <a:srgbClr val="C7F464"/>
              </a:buClr>
              <a:buSzPct val="100000"/>
              <a:buFont typeface="Montserrat"/>
              <a:buNone/>
              <a:defRPr sz="2000" b="0" i="0" u="none" strike="noStrike" cap="none">
                <a:solidFill>
                  <a:srgbClr val="454F5B"/>
                </a:solidFill>
                <a:latin typeface="Montserrat"/>
                <a:ea typeface="Montserrat"/>
                <a:cs typeface="Montserrat"/>
                <a:sym typeface="Montserrat"/>
              </a:defRPr>
            </a:lvl3pPr>
            <a:lvl4pPr marR="0" lvl="3"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4pPr>
            <a:lvl5pPr marR="0" lvl="4"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5pPr>
            <a:lvl6pPr marR="0" lvl="5"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6pPr>
            <a:lvl7pPr marR="0" lvl="6"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7pPr>
            <a:lvl8pPr marR="0" lvl="7"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8pPr>
            <a:lvl9pPr marR="0" lvl="8"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9pPr>
          </a:lstStyle>
          <a:p>
            <a:pPr marL="95250">
              <a:lnSpc>
                <a:spcPct val="115000"/>
              </a:lnSpc>
              <a:buNone/>
            </a:pPr>
            <a:r>
              <a:rPr lang="pt-PT" b="1" dirty="0">
                <a:solidFill>
                  <a:srgbClr val="F05768"/>
                </a:solidFill>
                <a:latin typeface="Source Sans Pro"/>
                <a:ea typeface="Source Sans Pro"/>
                <a:cs typeface="Source Sans Pro"/>
                <a:sym typeface="Arial"/>
              </a:rPr>
              <a:t>Quem realiza?</a:t>
            </a:r>
          </a:p>
        </p:txBody>
      </p:sp>
      <p:sp>
        <p:nvSpPr>
          <p:cNvPr id="12" name="Shape 83"/>
          <p:cNvSpPr txBox="1">
            <a:spLocks noGrp="1"/>
          </p:cNvSpPr>
          <p:nvPr>
            <p:ph type="body" idx="1"/>
          </p:nvPr>
        </p:nvSpPr>
        <p:spPr>
          <a:xfrm>
            <a:off x="395536" y="2355321"/>
            <a:ext cx="4464496" cy="3809983"/>
          </a:xfrm>
          <a:prstGeom prst="rect">
            <a:avLst/>
          </a:prstGeom>
          <a:ln>
            <a:solidFill>
              <a:schemeClr val="bg1">
                <a:lumMod val="65000"/>
              </a:schemeClr>
            </a:solidFill>
            <a:prstDash val="dash"/>
          </a:ln>
        </p:spPr>
        <p:txBody>
          <a:bodyPr lIns="91425" tIns="91425" rIns="0" bIns="91425" anchor="t" anchorCtr="0">
            <a:noAutofit/>
          </a:bodyPr>
          <a:lstStyle/>
          <a:p>
            <a:pPr marL="450850" indent="-355600">
              <a:lnSpc>
                <a:spcPct val="115000"/>
              </a:lnSpc>
              <a:spcAft>
                <a:spcPts val="1200"/>
              </a:spcAft>
            </a:pPr>
            <a:r>
              <a:rPr lang="pt-PT" sz="2000" dirty="0" smtClean="0">
                <a:solidFill>
                  <a:schemeClr val="tx1">
                    <a:lumMod val="65000"/>
                    <a:lumOff val="35000"/>
                  </a:schemeClr>
                </a:solidFill>
                <a:latin typeface="Montserrat" panose="020B0604020202020204" charset="0"/>
                <a:ea typeface="Calibri"/>
                <a:cs typeface="Times New Roman"/>
              </a:rPr>
              <a:t>Alunos do 4.º ou 6.º ano com, </a:t>
            </a:r>
            <a:r>
              <a:rPr lang="pt-PT" sz="2000" dirty="0" err="1" smtClean="0">
                <a:solidFill>
                  <a:schemeClr val="tx1">
                    <a:lumMod val="65000"/>
                    <a:lumOff val="35000"/>
                  </a:schemeClr>
                </a:solidFill>
                <a:latin typeface="Montserrat" panose="020B0604020202020204" charset="0"/>
                <a:ea typeface="Calibri"/>
                <a:cs typeface="Times New Roman"/>
              </a:rPr>
              <a:t>respetivamente</a:t>
            </a:r>
            <a:r>
              <a:rPr lang="pt-PT" sz="2000" dirty="0" smtClean="0">
                <a:solidFill>
                  <a:schemeClr val="tx1">
                    <a:lumMod val="65000"/>
                    <a:lumOff val="35000"/>
                  </a:schemeClr>
                </a:solidFill>
                <a:latin typeface="Montserrat" panose="020B0604020202020204" charset="0"/>
                <a:ea typeface="Calibri"/>
                <a:cs typeface="Times New Roman"/>
              </a:rPr>
              <a:t>, 14 ou 16 anos, até ao termo do ano escolar,  que tenham ficado retidos por faltas</a:t>
            </a:r>
          </a:p>
          <a:p>
            <a:pPr marL="450850" indent="-355600">
              <a:lnSpc>
                <a:spcPct val="115000"/>
              </a:lnSpc>
            </a:pPr>
            <a:endParaRPr lang="pt-PT" sz="2000" dirty="0">
              <a:solidFill>
                <a:schemeClr val="tx1">
                  <a:lumMod val="65000"/>
                  <a:lumOff val="35000"/>
                </a:schemeClr>
              </a:solidFill>
              <a:latin typeface="Montserrat" panose="020B0604020202020204" charset="0"/>
              <a:ea typeface="Calibri"/>
              <a:cs typeface="Times New Roman"/>
              <a:sym typeface="Arial"/>
            </a:endParaRPr>
          </a:p>
        </p:txBody>
      </p:sp>
      <p:sp>
        <p:nvSpPr>
          <p:cNvPr id="13" name="Marcador de Posição do Texto 1"/>
          <p:cNvSpPr txBox="1">
            <a:spLocks/>
          </p:cNvSpPr>
          <p:nvPr/>
        </p:nvSpPr>
        <p:spPr>
          <a:xfrm>
            <a:off x="5148064" y="2411980"/>
            <a:ext cx="3744416" cy="3753324"/>
          </a:xfrm>
          <a:prstGeom prst="rect">
            <a:avLst/>
          </a:prstGeom>
          <a:ln>
            <a:solidFill>
              <a:schemeClr val="bg1">
                <a:lumMod val="65000"/>
              </a:schemeClr>
            </a:solidFill>
            <a:prstDash val="dash"/>
          </a:ln>
        </p:spPr>
        <p:txBody>
          <a:bodyPr r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pt-PT" sz="2400" b="1" dirty="0">
                <a:solidFill>
                  <a:srgbClr val="F05768"/>
                </a:solidFill>
                <a:latin typeface="Source Sans Pro"/>
                <a:ea typeface="Source Sans Pro"/>
                <a:cs typeface="Source Sans Pro"/>
                <a:sym typeface="Montserrat"/>
              </a:rPr>
              <a:t>1.ª fase</a:t>
            </a:r>
          </a:p>
          <a:p>
            <a:pPr>
              <a:spcAft>
                <a:spcPts val="1200"/>
              </a:spcAft>
            </a:pPr>
            <a:r>
              <a:rPr lang="pt-PT" sz="2000" dirty="0" smtClean="0">
                <a:solidFill>
                  <a:schemeClr val="tx1">
                    <a:lumMod val="65000"/>
                    <a:lumOff val="35000"/>
                  </a:schemeClr>
                </a:solidFill>
                <a:latin typeface="Montserrat" panose="020B0604020202020204" charset="0"/>
                <a:ea typeface="Calibri"/>
                <a:cs typeface="Times New Roman"/>
                <a:sym typeface="Montserrat"/>
              </a:rPr>
              <a:t>Realizam provas a todas as disciplinas </a:t>
            </a:r>
          </a:p>
          <a:p>
            <a:r>
              <a:rPr lang="pt-PT" sz="2400" b="1" dirty="0">
                <a:solidFill>
                  <a:srgbClr val="F05768"/>
                </a:solidFill>
                <a:latin typeface="Source Sans Pro"/>
                <a:ea typeface="Source Sans Pro"/>
                <a:cs typeface="Source Sans Pro"/>
                <a:sym typeface="Montserrat"/>
              </a:rPr>
              <a:t>2.ª fase</a:t>
            </a:r>
          </a:p>
          <a:p>
            <a:r>
              <a:rPr lang="pt-PT" sz="2000" dirty="0">
                <a:solidFill>
                  <a:schemeClr val="tx1">
                    <a:lumMod val="65000"/>
                    <a:lumOff val="35000"/>
                  </a:schemeClr>
                </a:solidFill>
                <a:latin typeface="Montserrat" panose="020B0604020202020204" charset="0"/>
                <a:ea typeface="Calibri"/>
                <a:cs typeface="Times New Roman"/>
              </a:rPr>
              <a:t>Realizam provas às disciplinas com </a:t>
            </a:r>
            <a:r>
              <a:rPr lang="pt-PT" sz="2000" dirty="0" smtClean="0">
                <a:solidFill>
                  <a:schemeClr val="tx1">
                    <a:lumMod val="65000"/>
                    <a:lumOff val="35000"/>
                  </a:schemeClr>
                </a:solidFill>
                <a:latin typeface="Montserrat" panose="020B0604020202020204" charset="0"/>
                <a:ea typeface="Calibri"/>
                <a:cs typeface="Times New Roman"/>
              </a:rPr>
              <a:t>menção insuficiente ou nível inferior a 3, </a:t>
            </a:r>
            <a:r>
              <a:rPr lang="pt-PT" sz="2000" dirty="0">
                <a:solidFill>
                  <a:schemeClr val="tx1">
                    <a:lumMod val="65000"/>
                    <a:lumOff val="35000"/>
                  </a:schemeClr>
                </a:solidFill>
                <a:latin typeface="Montserrat" panose="020B0604020202020204" charset="0"/>
                <a:ea typeface="Calibri"/>
                <a:cs typeface="Times New Roman"/>
              </a:rPr>
              <a:t>que lhes permitam a conclusão de </a:t>
            </a:r>
            <a:r>
              <a:rPr lang="pt-PT" sz="2000" dirty="0" smtClean="0">
                <a:solidFill>
                  <a:schemeClr val="tx1">
                    <a:lumMod val="65000"/>
                    <a:lumOff val="35000"/>
                  </a:schemeClr>
                </a:solidFill>
                <a:latin typeface="Montserrat" panose="020B0604020202020204" charset="0"/>
                <a:ea typeface="Calibri"/>
                <a:cs typeface="Times New Roman"/>
              </a:rPr>
              <a:t>ciclo, em </a:t>
            </a:r>
            <a:r>
              <a:rPr lang="pt-PT" sz="2000" dirty="0">
                <a:solidFill>
                  <a:schemeClr val="tx1">
                    <a:lumMod val="65000"/>
                    <a:lumOff val="35000"/>
                  </a:schemeClr>
                </a:solidFill>
                <a:latin typeface="Montserrat" panose="020B0604020202020204" charset="0"/>
                <a:ea typeface="Calibri"/>
                <a:cs typeface="Times New Roman"/>
              </a:rPr>
              <a:t>caso de não aprovação na 1.ª fase</a:t>
            </a:r>
          </a:p>
          <a:p>
            <a:endParaRPr lang="pt-PT" sz="2000" dirty="0"/>
          </a:p>
          <a:p>
            <a:endParaRPr lang="pt-PT" sz="2000" dirty="0"/>
          </a:p>
          <a:p>
            <a:endParaRPr lang="pt-PT" dirty="0"/>
          </a:p>
        </p:txBody>
      </p:sp>
    </p:spTree>
    <p:extLst>
      <p:ext uri="{BB962C8B-B14F-4D97-AF65-F5344CB8AC3E}">
        <p14:creationId xmlns:p14="http://schemas.microsoft.com/office/powerpoint/2010/main" val="15381510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Provas de equivalência à frequência dos 1.º e 2.º ciclos</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9" name="Shape 83"/>
          <p:cNvSpPr txBox="1">
            <a:spLocks/>
          </p:cNvSpPr>
          <p:nvPr/>
        </p:nvSpPr>
        <p:spPr>
          <a:xfrm>
            <a:off x="395536" y="1656867"/>
            <a:ext cx="4464496" cy="612068"/>
          </a:xfrm>
          <a:prstGeom prst="rect">
            <a:avLst/>
          </a:prstGeom>
          <a:noFill/>
          <a:ln>
            <a:solidFill>
              <a:schemeClr val="bg1">
                <a:lumMod val="65000"/>
              </a:schemeClr>
            </a:solidFill>
            <a:prstDash val="dash"/>
          </a:ln>
        </p:spPr>
        <p:txBody>
          <a:bodyPr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C7F464"/>
              </a:buClr>
              <a:buSzPct val="100000"/>
              <a:buFont typeface="Montserrat"/>
              <a:buChar char="▣"/>
              <a:defRPr sz="2400" b="0" i="0" u="none" strike="noStrike" cap="none">
                <a:solidFill>
                  <a:srgbClr val="454F5B"/>
                </a:solidFill>
                <a:latin typeface="Montserrat"/>
                <a:ea typeface="Montserrat"/>
                <a:cs typeface="Montserrat"/>
                <a:sym typeface="Montserrat"/>
              </a:defRPr>
            </a:lvl1pPr>
            <a:lvl2pPr marR="0" lvl="1" algn="l" rtl="0">
              <a:lnSpc>
                <a:spcPct val="100000"/>
              </a:lnSpc>
              <a:spcBef>
                <a:spcPts val="0"/>
              </a:spcBef>
              <a:spcAft>
                <a:spcPts val="0"/>
              </a:spcAft>
              <a:buClr>
                <a:srgbClr val="C7F464"/>
              </a:buClr>
              <a:buSzPct val="100000"/>
              <a:buFont typeface="Montserrat"/>
              <a:buChar char="□"/>
              <a:defRPr sz="2000" b="0" i="0" u="none" strike="noStrike" cap="none">
                <a:solidFill>
                  <a:srgbClr val="454F5B"/>
                </a:solidFill>
                <a:latin typeface="Montserrat"/>
                <a:ea typeface="Montserrat"/>
                <a:cs typeface="Montserrat"/>
                <a:sym typeface="Montserrat"/>
              </a:defRPr>
            </a:lvl2pPr>
            <a:lvl3pPr marR="0" lvl="2" algn="l" rtl="0">
              <a:lnSpc>
                <a:spcPct val="100000"/>
              </a:lnSpc>
              <a:spcBef>
                <a:spcPts val="0"/>
              </a:spcBef>
              <a:spcAft>
                <a:spcPts val="0"/>
              </a:spcAft>
              <a:buClr>
                <a:srgbClr val="C7F464"/>
              </a:buClr>
              <a:buSzPct val="100000"/>
              <a:buFont typeface="Montserrat"/>
              <a:buNone/>
              <a:defRPr sz="2000" b="0" i="0" u="none" strike="noStrike" cap="none">
                <a:solidFill>
                  <a:srgbClr val="454F5B"/>
                </a:solidFill>
                <a:latin typeface="Montserrat"/>
                <a:ea typeface="Montserrat"/>
                <a:cs typeface="Montserrat"/>
                <a:sym typeface="Montserrat"/>
              </a:defRPr>
            </a:lvl3pPr>
            <a:lvl4pPr marR="0" lvl="3"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4pPr>
            <a:lvl5pPr marR="0" lvl="4"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5pPr>
            <a:lvl6pPr marR="0" lvl="5"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6pPr>
            <a:lvl7pPr marR="0" lvl="6"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7pPr>
            <a:lvl8pPr marR="0" lvl="7"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8pPr>
            <a:lvl9pPr marR="0" lvl="8"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9pPr>
          </a:lstStyle>
          <a:p>
            <a:pPr marL="95250">
              <a:lnSpc>
                <a:spcPct val="115000"/>
              </a:lnSpc>
              <a:buNone/>
            </a:pPr>
            <a:r>
              <a:rPr lang="pt-PT" b="1" dirty="0">
                <a:solidFill>
                  <a:srgbClr val="F05768"/>
                </a:solidFill>
                <a:latin typeface="Source Sans Pro"/>
                <a:ea typeface="Source Sans Pro"/>
                <a:cs typeface="Source Sans Pro"/>
                <a:sym typeface="Arial"/>
              </a:rPr>
              <a:t>Quem realiza?</a:t>
            </a:r>
          </a:p>
        </p:txBody>
      </p:sp>
      <p:sp>
        <p:nvSpPr>
          <p:cNvPr id="10" name="Shape 83"/>
          <p:cNvSpPr txBox="1">
            <a:spLocks noGrp="1"/>
          </p:cNvSpPr>
          <p:nvPr>
            <p:ph type="body" idx="1"/>
          </p:nvPr>
        </p:nvSpPr>
        <p:spPr>
          <a:xfrm>
            <a:off x="395536" y="2355321"/>
            <a:ext cx="4464496" cy="3809983"/>
          </a:xfrm>
          <a:prstGeom prst="rect">
            <a:avLst/>
          </a:prstGeom>
          <a:ln>
            <a:solidFill>
              <a:schemeClr val="bg1">
                <a:lumMod val="65000"/>
              </a:schemeClr>
            </a:solidFill>
            <a:prstDash val="dash"/>
          </a:ln>
        </p:spPr>
        <p:txBody>
          <a:bodyPr lIns="91425" tIns="91425" rIns="0" bIns="91425" anchor="t" anchorCtr="0">
            <a:noAutofit/>
          </a:bodyPr>
          <a:lstStyle/>
          <a:p>
            <a:pPr marL="450850" indent="-355600">
              <a:lnSpc>
                <a:spcPct val="115000"/>
              </a:lnSpc>
            </a:pPr>
            <a:r>
              <a:rPr lang="pt-PT" sz="2000" dirty="0">
                <a:solidFill>
                  <a:schemeClr val="tx1">
                    <a:lumMod val="65000"/>
                    <a:lumOff val="35000"/>
                  </a:schemeClr>
                </a:solidFill>
                <a:latin typeface="Montserrat" panose="020B0604020202020204" charset="0"/>
                <a:ea typeface="Calibri"/>
                <a:cs typeface="Times New Roman"/>
              </a:rPr>
              <a:t>Alunos do </a:t>
            </a:r>
            <a:r>
              <a:rPr lang="pt-PT" sz="2000" dirty="0" smtClean="0">
                <a:solidFill>
                  <a:schemeClr val="tx1">
                    <a:lumMod val="65000"/>
                    <a:lumOff val="35000"/>
                  </a:schemeClr>
                </a:solidFill>
                <a:latin typeface="Montserrat" panose="020B0604020202020204" charset="0"/>
                <a:ea typeface="Calibri"/>
                <a:cs typeface="Times New Roman"/>
              </a:rPr>
              <a:t>4.º ou 6.º ano com, </a:t>
            </a:r>
            <a:r>
              <a:rPr lang="pt-PT" sz="2000" dirty="0" err="1" smtClean="0">
                <a:solidFill>
                  <a:schemeClr val="tx1">
                    <a:lumMod val="65000"/>
                    <a:lumOff val="35000"/>
                  </a:schemeClr>
                </a:solidFill>
                <a:latin typeface="Montserrat" panose="020B0604020202020204" charset="0"/>
                <a:ea typeface="Calibri"/>
                <a:cs typeface="Times New Roman"/>
              </a:rPr>
              <a:t>respetivamente</a:t>
            </a:r>
            <a:r>
              <a:rPr lang="pt-PT" sz="2000" dirty="0" smtClean="0">
                <a:solidFill>
                  <a:schemeClr val="tx1">
                    <a:lumMod val="65000"/>
                    <a:lumOff val="35000"/>
                  </a:schemeClr>
                </a:solidFill>
                <a:latin typeface="Montserrat" panose="020B0604020202020204" charset="0"/>
                <a:ea typeface="Calibri"/>
                <a:cs typeface="Times New Roman"/>
              </a:rPr>
              <a:t>, 14 ou 16 anos, até ao termo do ano escolar, </a:t>
            </a:r>
            <a:r>
              <a:rPr lang="pt-PT" sz="2000" dirty="0">
                <a:solidFill>
                  <a:schemeClr val="tx1">
                    <a:lumMod val="65000"/>
                    <a:lumOff val="35000"/>
                  </a:schemeClr>
                </a:solidFill>
                <a:latin typeface="Montserrat" panose="020B0604020202020204" charset="0"/>
                <a:ea typeface="Calibri"/>
                <a:cs typeface="Times New Roman"/>
              </a:rPr>
              <a:t>e não tenham obtido aprovação na avaliação sumativa </a:t>
            </a:r>
            <a:r>
              <a:rPr lang="pt-PT" sz="2000" dirty="0" smtClean="0">
                <a:solidFill>
                  <a:schemeClr val="tx1">
                    <a:lumMod val="65000"/>
                    <a:lumOff val="35000"/>
                  </a:schemeClr>
                </a:solidFill>
                <a:latin typeface="Montserrat" panose="020B0604020202020204" charset="0"/>
                <a:ea typeface="Calibri"/>
                <a:cs typeface="Times New Roman"/>
              </a:rPr>
              <a:t>final</a:t>
            </a:r>
            <a:endParaRPr lang="pt-PT" sz="2000" dirty="0">
              <a:solidFill>
                <a:schemeClr val="tx1">
                  <a:lumMod val="65000"/>
                  <a:lumOff val="35000"/>
                </a:schemeClr>
              </a:solidFill>
              <a:latin typeface="Montserrat" panose="020B0604020202020204" charset="0"/>
              <a:ea typeface="Calibri"/>
              <a:cs typeface="Times New Roman"/>
            </a:endParaRPr>
          </a:p>
        </p:txBody>
      </p:sp>
      <p:sp>
        <p:nvSpPr>
          <p:cNvPr id="11" name="Marcador de Posição do Texto 1"/>
          <p:cNvSpPr txBox="1">
            <a:spLocks/>
          </p:cNvSpPr>
          <p:nvPr/>
        </p:nvSpPr>
        <p:spPr>
          <a:xfrm>
            <a:off x="5148064" y="2348880"/>
            <a:ext cx="3744416" cy="3753324"/>
          </a:xfrm>
          <a:prstGeom prst="rect">
            <a:avLst/>
          </a:prstGeom>
          <a:ln>
            <a:solidFill>
              <a:schemeClr val="bg1">
                <a:lumMod val="65000"/>
              </a:schemeClr>
            </a:solidFill>
            <a:prstDash val="dash"/>
          </a:ln>
        </p:spPr>
        <p:txBody>
          <a:bodyPr r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pt-PT" sz="2400" b="1" dirty="0">
                <a:solidFill>
                  <a:srgbClr val="F05768"/>
                </a:solidFill>
                <a:latin typeface="Source Sans Pro"/>
                <a:ea typeface="Source Sans Pro"/>
                <a:cs typeface="Source Sans Pro"/>
                <a:sym typeface="Montserrat"/>
              </a:rPr>
              <a:t>1.ª fase</a:t>
            </a:r>
          </a:p>
          <a:p>
            <a:pPr>
              <a:spcAft>
                <a:spcPts val="1200"/>
              </a:spcAft>
            </a:pPr>
            <a:r>
              <a:rPr lang="pt-PT" sz="2000" dirty="0" smtClean="0">
                <a:solidFill>
                  <a:schemeClr val="tx1">
                    <a:lumMod val="65000"/>
                    <a:lumOff val="35000"/>
                  </a:schemeClr>
                </a:solidFill>
                <a:latin typeface="Montserrat" panose="020B0604020202020204" charset="0"/>
                <a:ea typeface="Calibri"/>
                <a:cs typeface="Times New Roman"/>
                <a:sym typeface="Montserrat"/>
              </a:rPr>
              <a:t>Realizam provas às disciplinas com menção insuficiente ou classificação inferior a nível 3</a:t>
            </a:r>
          </a:p>
          <a:p>
            <a:r>
              <a:rPr lang="pt-PT" sz="2400" b="1" dirty="0">
                <a:solidFill>
                  <a:srgbClr val="F05768"/>
                </a:solidFill>
                <a:latin typeface="Source Sans Pro"/>
                <a:ea typeface="Source Sans Pro"/>
                <a:cs typeface="Source Sans Pro"/>
                <a:sym typeface="Montserrat"/>
              </a:rPr>
              <a:t>2.ª fase</a:t>
            </a:r>
          </a:p>
          <a:p>
            <a:r>
              <a:rPr lang="pt-PT" sz="2000" dirty="0">
                <a:solidFill>
                  <a:schemeClr val="tx1">
                    <a:lumMod val="65000"/>
                    <a:lumOff val="35000"/>
                  </a:schemeClr>
                </a:solidFill>
                <a:latin typeface="Montserrat" panose="020B0604020202020204" charset="0"/>
                <a:ea typeface="Calibri"/>
                <a:cs typeface="Times New Roman"/>
              </a:rPr>
              <a:t>Realizam provas às disciplinas </a:t>
            </a:r>
            <a:r>
              <a:rPr lang="pt-PT" sz="2000" dirty="0" smtClean="0">
                <a:solidFill>
                  <a:schemeClr val="tx1">
                    <a:lumMod val="65000"/>
                    <a:lumOff val="35000"/>
                  </a:schemeClr>
                </a:solidFill>
                <a:latin typeface="Montserrat" panose="020B0604020202020204" charset="0"/>
                <a:ea typeface="Calibri"/>
                <a:cs typeface="Times New Roman"/>
              </a:rPr>
              <a:t>com menção insuficiente ou </a:t>
            </a:r>
            <a:r>
              <a:rPr lang="pt-PT" sz="2000" dirty="0">
                <a:solidFill>
                  <a:schemeClr val="tx1">
                    <a:lumMod val="65000"/>
                    <a:lumOff val="35000"/>
                  </a:schemeClr>
                </a:solidFill>
                <a:latin typeface="Montserrat" panose="020B0604020202020204" charset="0"/>
                <a:ea typeface="Calibri"/>
                <a:cs typeface="Times New Roman"/>
              </a:rPr>
              <a:t>nível inferior a 3, que lhes permitam a conclusão de ciclo,</a:t>
            </a:r>
          </a:p>
          <a:p>
            <a:r>
              <a:rPr lang="pt-PT" sz="2000" dirty="0">
                <a:solidFill>
                  <a:schemeClr val="tx1">
                    <a:lumMod val="65000"/>
                    <a:lumOff val="35000"/>
                  </a:schemeClr>
                </a:solidFill>
                <a:latin typeface="Montserrat" panose="020B0604020202020204" charset="0"/>
                <a:ea typeface="Calibri"/>
                <a:cs typeface="Times New Roman"/>
              </a:rPr>
              <a:t>em caso de não aprovação na 1.ª fase</a:t>
            </a:r>
          </a:p>
          <a:p>
            <a:endParaRPr lang="pt-PT" sz="2000" dirty="0"/>
          </a:p>
          <a:p>
            <a:endParaRPr lang="pt-PT" sz="2000" dirty="0"/>
          </a:p>
          <a:p>
            <a:endParaRPr lang="pt-PT" dirty="0"/>
          </a:p>
        </p:txBody>
      </p:sp>
    </p:spTree>
    <p:extLst>
      <p:ext uri="{BB962C8B-B14F-4D97-AF65-F5344CB8AC3E}">
        <p14:creationId xmlns:p14="http://schemas.microsoft.com/office/powerpoint/2010/main" val="42474661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665224" y="2018025"/>
            <a:ext cx="7939224" cy="1546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smtClean="0">
                <a:solidFill>
                  <a:srgbClr val="2F3848"/>
                </a:solidFill>
              </a:rPr>
              <a:t>3.</a:t>
            </a:r>
            <a:endParaRPr dirty="0">
              <a:solidFill>
                <a:srgbClr val="2F3848"/>
              </a:solidFill>
            </a:endParaRPr>
          </a:p>
          <a:p>
            <a:pPr lvl="0"/>
            <a:r>
              <a:rPr lang="en" dirty="0" smtClean="0"/>
              <a:t>Provas do 3.º Ciclo</a:t>
            </a:r>
            <a:endParaRPr dirty="0"/>
          </a:p>
        </p:txBody>
      </p:sp>
      <p:sp>
        <p:nvSpPr>
          <p:cNvPr id="97" name="Shape 97"/>
          <p:cNvSpPr txBox="1">
            <a:spLocks noGrp="1"/>
          </p:cNvSpPr>
          <p:nvPr>
            <p:ph type="subTitle" idx="1"/>
          </p:nvPr>
        </p:nvSpPr>
        <p:spPr>
          <a:xfrm>
            <a:off x="1188648" y="3922274"/>
            <a:ext cx="7415800" cy="1306925"/>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600" dirty="0" smtClean="0"/>
              <a:t>Provas finais</a:t>
            </a:r>
          </a:p>
          <a:p>
            <a:pPr marL="0" lvl="0" indent="0" rtl="0">
              <a:spcBef>
                <a:spcPts val="0"/>
              </a:spcBef>
              <a:spcAft>
                <a:spcPts val="0"/>
              </a:spcAft>
              <a:buNone/>
            </a:pPr>
            <a:r>
              <a:rPr lang="en" sz="3600" dirty="0" smtClean="0"/>
              <a:t>Provas de equivalência à frequência</a:t>
            </a:r>
            <a:endParaRPr sz="3600" dirty="0"/>
          </a:p>
        </p:txBody>
      </p:sp>
    </p:spTree>
    <p:extLst>
      <p:ext uri="{BB962C8B-B14F-4D97-AF65-F5344CB8AC3E}">
        <p14:creationId xmlns:p14="http://schemas.microsoft.com/office/powerpoint/2010/main" val="95319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Provas </a:t>
            </a:r>
            <a:r>
              <a:rPr lang="en" dirty="0" smtClean="0"/>
              <a:t>do 3.º ciclo – Condições de admissão</a:t>
            </a:r>
            <a:endParaRPr lang="en" dirty="0"/>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9" name="Shape 83"/>
          <p:cNvSpPr txBox="1">
            <a:spLocks/>
          </p:cNvSpPr>
          <p:nvPr/>
        </p:nvSpPr>
        <p:spPr>
          <a:xfrm>
            <a:off x="395536" y="1340768"/>
            <a:ext cx="4464496" cy="612068"/>
          </a:xfrm>
          <a:prstGeom prst="rect">
            <a:avLst/>
          </a:prstGeom>
          <a:noFill/>
          <a:ln>
            <a:solidFill>
              <a:schemeClr val="bg1">
                <a:lumMod val="65000"/>
              </a:schemeClr>
            </a:solidFill>
            <a:prstDash val="dash"/>
          </a:ln>
        </p:spPr>
        <p:txBody>
          <a:bodyPr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C7F464"/>
              </a:buClr>
              <a:buSzPct val="100000"/>
              <a:buFont typeface="Montserrat"/>
              <a:buChar char="▣"/>
              <a:defRPr sz="2400" b="0" i="0" u="none" strike="noStrike" cap="none">
                <a:solidFill>
                  <a:srgbClr val="454F5B"/>
                </a:solidFill>
                <a:latin typeface="Montserrat"/>
                <a:ea typeface="Montserrat"/>
                <a:cs typeface="Montserrat"/>
                <a:sym typeface="Montserrat"/>
              </a:defRPr>
            </a:lvl1pPr>
            <a:lvl2pPr marR="0" lvl="1" algn="l" rtl="0">
              <a:lnSpc>
                <a:spcPct val="100000"/>
              </a:lnSpc>
              <a:spcBef>
                <a:spcPts val="0"/>
              </a:spcBef>
              <a:spcAft>
                <a:spcPts val="0"/>
              </a:spcAft>
              <a:buClr>
                <a:srgbClr val="C7F464"/>
              </a:buClr>
              <a:buSzPct val="100000"/>
              <a:buFont typeface="Montserrat"/>
              <a:buChar char="□"/>
              <a:defRPr sz="2000" b="0" i="0" u="none" strike="noStrike" cap="none">
                <a:solidFill>
                  <a:srgbClr val="454F5B"/>
                </a:solidFill>
                <a:latin typeface="Montserrat"/>
                <a:ea typeface="Montserrat"/>
                <a:cs typeface="Montserrat"/>
                <a:sym typeface="Montserrat"/>
              </a:defRPr>
            </a:lvl2pPr>
            <a:lvl3pPr marR="0" lvl="2" algn="l" rtl="0">
              <a:lnSpc>
                <a:spcPct val="100000"/>
              </a:lnSpc>
              <a:spcBef>
                <a:spcPts val="0"/>
              </a:spcBef>
              <a:spcAft>
                <a:spcPts val="0"/>
              </a:spcAft>
              <a:buClr>
                <a:srgbClr val="C7F464"/>
              </a:buClr>
              <a:buSzPct val="100000"/>
              <a:buFont typeface="Montserrat"/>
              <a:buNone/>
              <a:defRPr sz="2000" b="0" i="0" u="none" strike="noStrike" cap="none">
                <a:solidFill>
                  <a:srgbClr val="454F5B"/>
                </a:solidFill>
                <a:latin typeface="Montserrat"/>
                <a:ea typeface="Montserrat"/>
                <a:cs typeface="Montserrat"/>
                <a:sym typeface="Montserrat"/>
              </a:defRPr>
            </a:lvl3pPr>
            <a:lvl4pPr marR="0" lvl="3"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4pPr>
            <a:lvl5pPr marR="0" lvl="4"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5pPr>
            <a:lvl6pPr marR="0" lvl="5"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6pPr>
            <a:lvl7pPr marR="0" lvl="6"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7pPr>
            <a:lvl8pPr marR="0" lvl="7"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8pPr>
            <a:lvl9pPr marR="0" lvl="8"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9pPr>
          </a:lstStyle>
          <a:p>
            <a:pPr marL="95250">
              <a:lnSpc>
                <a:spcPct val="115000"/>
              </a:lnSpc>
              <a:buNone/>
            </a:pPr>
            <a:r>
              <a:rPr lang="pt-PT" b="1" dirty="0">
                <a:solidFill>
                  <a:srgbClr val="F05768"/>
                </a:solidFill>
                <a:latin typeface="Source Sans Pro"/>
                <a:ea typeface="Source Sans Pro"/>
                <a:cs typeface="Source Sans Pro"/>
                <a:sym typeface="Arial"/>
              </a:rPr>
              <a:t>Quem realiza?</a:t>
            </a:r>
          </a:p>
        </p:txBody>
      </p:sp>
      <p:sp>
        <p:nvSpPr>
          <p:cNvPr id="10" name="Shape 204"/>
          <p:cNvSpPr txBox="1">
            <a:spLocks noGrp="1"/>
          </p:cNvSpPr>
          <p:nvPr>
            <p:ph type="body" idx="1"/>
          </p:nvPr>
        </p:nvSpPr>
        <p:spPr>
          <a:xfrm>
            <a:off x="395536" y="2060848"/>
            <a:ext cx="4464496" cy="4392488"/>
          </a:xfrm>
          <a:prstGeom prst="rect">
            <a:avLst/>
          </a:prstGeom>
          <a:ln>
            <a:solidFill>
              <a:schemeClr val="bg1">
                <a:lumMod val="65000"/>
              </a:schemeClr>
            </a:solidFill>
            <a:prstDash val="dash"/>
          </a:ln>
        </p:spPr>
        <p:txBody>
          <a:bodyPr lIns="91425" tIns="91425" rIns="91425" bIns="91425" anchor="t" anchorCtr="0">
            <a:noAutofit/>
          </a:bodyPr>
          <a:lstStyle/>
          <a:p>
            <a:pPr marL="450850" indent="-355600">
              <a:lnSpc>
                <a:spcPct val="115000"/>
              </a:lnSpc>
            </a:pPr>
            <a:r>
              <a:rPr lang="pt-PT" sz="1800" dirty="0">
                <a:solidFill>
                  <a:schemeClr val="tx1">
                    <a:lumMod val="65000"/>
                    <a:lumOff val="35000"/>
                  </a:schemeClr>
                </a:solidFill>
                <a:latin typeface="Montserrat" panose="020B0604020202020204" charset="0"/>
                <a:ea typeface="Calibri"/>
                <a:cs typeface="Times New Roman"/>
              </a:rPr>
              <a:t>Alunos do ensino individual e doméstico</a:t>
            </a:r>
          </a:p>
          <a:p>
            <a:pPr marL="450850" indent="-355600">
              <a:lnSpc>
                <a:spcPct val="115000"/>
              </a:lnSpc>
            </a:pPr>
            <a:r>
              <a:rPr lang="pt-PT" sz="1800" dirty="0" smtClean="0">
                <a:solidFill>
                  <a:schemeClr val="tx1">
                    <a:lumMod val="65000"/>
                    <a:lumOff val="35000"/>
                  </a:schemeClr>
                </a:solidFill>
                <a:latin typeface="Montserrat" panose="020B0604020202020204" charset="0"/>
                <a:ea typeface="Calibri"/>
                <a:cs typeface="Times New Roman"/>
              </a:rPr>
              <a:t>Alunos </a:t>
            </a:r>
            <a:r>
              <a:rPr lang="pt-PT" sz="1800" dirty="0">
                <a:solidFill>
                  <a:schemeClr val="tx1">
                    <a:lumMod val="65000"/>
                    <a:lumOff val="35000"/>
                  </a:schemeClr>
                </a:solidFill>
                <a:latin typeface="Montserrat" panose="020B0604020202020204" charset="0"/>
                <a:ea typeface="Calibri"/>
                <a:cs typeface="Times New Roman"/>
              </a:rPr>
              <a:t>de seminários não abrangidos pelo DL n.º </a:t>
            </a:r>
            <a:r>
              <a:rPr lang="pt-PT" sz="1800" dirty="0" smtClean="0">
                <a:solidFill>
                  <a:schemeClr val="tx1">
                    <a:lumMod val="65000"/>
                    <a:lumOff val="35000"/>
                  </a:schemeClr>
                </a:solidFill>
                <a:latin typeface="Montserrat" panose="020B0604020202020204" charset="0"/>
                <a:ea typeface="Calibri"/>
                <a:cs typeface="Times New Roman"/>
              </a:rPr>
              <a:t>293-C/86</a:t>
            </a:r>
          </a:p>
          <a:p>
            <a:pPr marL="450850" indent="-355600">
              <a:lnSpc>
                <a:spcPct val="115000"/>
              </a:lnSpc>
            </a:pPr>
            <a:r>
              <a:rPr lang="pt-PT" sz="1800" dirty="0" smtClean="0"/>
              <a:t>Alunos </a:t>
            </a:r>
            <a:r>
              <a:rPr lang="pt-PT" sz="1800" dirty="0"/>
              <a:t>fora da escolaridade obrigatória do 3.º ciclo e tenham anulado a matrícula até ao 5.º dia útil do 3.º </a:t>
            </a:r>
            <a:r>
              <a:rPr lang="pt-PT" sz="1800" dirty="0" smtClean="0"/>
              <a:t>período</a:t>
            </a:r>
          </a:p>
          <a:p>
            <a:pPr marL="450850" lvl="0" indent="-355600">
              <a:lnSpc>
                <a:spcPct val="115000"/>
              </a:lnSpc>
            </a:pPr>
            <a:r>
              <a:rPr lang="pt-PT" sz="1800" dirty="0"/>
              <a:t>Alunos fora da escolaridade obrigatória que não frequentam qualquer </a:t>
            </a:r>
            <a:r>
              <a:rPr lang="pt-PT" sz="1800" dirty="0" smtClean="0"/>
              <a:t>escola</a:t>
            </a:r>
          </a:p>
        </p:txBody>
      </p:sp>
      <p:sp>
        <p:nvSpPr>
          <p:cNvPr id="12" name="Marcador de Posição do Texto 1"/>
          <p:cNvSpPr txBox="1">
            <a:spLocks/>
          </p:cNvSpPr>
          <p:nvPr/>
        </p:nvSpPr>
        <p:spPr>
          <a:xfrm>
            <a:off x="5148064" y="2123948"/>
            <a:ext cx="3744416" cy="3978256"/>
          </a:xfrm>
          <a:prstGeom prst="rect">
            <a:avLst/>
          </a:prstGeom>
          <a:ln>
            <a:solidFill>
              <a:schemeClr val="bg1">
                <a:lumMod val="65000"/>
              </a:schemeClr>
            </a:solidFill>
            <a:prstDash val="dash"/>
          </a:ln>
        </p:spPr>
        <p:txBody>
          <a:bodyPr r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pt-PT" sz="2400" b="1" dirty="0">
                <a:solidFill>
                  <a:srgbClr val="F05768"/>
                </a:solidFill>
                <a:latin typeface="Source Sans Pro"/>
                <a:ea typeface="Source Sans Pro"/>
                <a:cs typeface="Source Sans Pro"/>
                <a:sym typeface="Montserrat"/>
              </a:rPr>
              <a:t>1.ª fase</a:t>
            </a:r>
          </a:p>
          <a:p>
            <a:pPr>
              <a:spcAft>
                <a:spcPts val="1200"/>
              </a:spcAft>
            </a:pPr>
            <a:r>
              <a:rPr lang="pt-PT" sz="2000" dirty="0" smtClean="0">
                <a:solidFill>
                  <a:schemeClr val="tx1">
                    <a:lumMod val="65000"/>
                    <a:lumOff val="35000"/>
                  </a:schemeClr>
                </a:solidFill>
                <a:latin typeface="Montserrat" panose="020B0604020202020204" charset="0"/>
                <a:ea typeface="Calibri"/>
                <a:cs typeface="Times New Roman"/>
              </a:rPr>
              <a:t>Realizam </a:t>
            </a:r>
            <a:r>
              <a:rPr lang="pt-PT" sz="2000" dirty="0" err="1" smtClean="0">
                <a:solidFill>
                  <a:schemeClr val="tx1">
                    <a:lumMod val="65000"/>
                    <a:lumOff val="35000"/>
                  </a:schemeClr>
                </a:solidFill>
                <a:latin typeface="Montserrat" panose="020B0604020202020204" charset="0"/>
                <a:ea typeface="Calibri"/>
                <a:cs typeface="Times New Roman"/>
              </a:rPr>
              <a:t>PF</a:t>
            </a:r>
            <a:r>
              <a:rPr lang="pt-PT" sz="2000" dirty="0" smtClean="0">
                <a:solidFill>
                  <a:schemeClr val="tx1">
                    <a:lumMod val="65000"/>
                    <a:lumOff val="35000"/>
                  </a:schemeClr>
                </a:solidFill>
                <a:latin typeface="Montserrat" panose="020B0604020202020204" charset="0"/>
                <a:ea typeface="Calibri"/>
                <a:cs typeface="Times New Roman"/>
              </a:rPr>
              <a:t> a Português e Matemática</a:t>
            </a:r>
          </a:p>
          <a:p>
            <a:pPr>
              <a:spcAft>
                <a:spcPts val="1200"/>
              </a:spcAft>
            </a:pPr>
            <a:r>
              <a:rPr lang="pt-PT" sz="2000" dirty="0" smtClean="0">
                <a:solidFill>
                  <a:schemeClr val="tx1">
                    <a:lumMod val="65000"/>
                    <a:lumOff val="35000"/>
                  </a:schemeClr>
                </a:solidFill>
                <a:latin typeface="Montserrat" panose="020B0604020202020204" charset="0"/>
                <a:ea typeface="Calibri"/>
                <a:cs typeface="Times New Roman"/>
              </a:rPr>
              <a:t>Realizam </a:t>
            </a:r>
            <a:r>
              <a:rPr lang="pt-PT" sz="2000" dirty="0">
                <a:solidFill>
                  <a:schemeClr val="tx1">
                    <a:lumMod val="65000"/>
                    <a:lumOff val="35000"/>
                  </a:schemeClr>
                </a:solidFill>
                <a:latin typeface="Montserrat" panose="020B0604020202020204" charset="0"/>
                <a:ea typeface="Calibri"/>
                <a:cs typeface="Times New Roman"/>
              </a:rPr>
              <a:t>PEF a todas as disciplinas </a:t>
            </a:r>
            <a:r>
              <a:rPr lang="pt-PT" sz="2000" dirty="0" smtClean="0">
                <a:solidFill>
                  <a:schemeClr val="tx1">
                    <a:lumMod val="65000"/>
                    <a:lumOff val="35000"/>
                  </a:schemeClr>
                </a:solidFill>
                <a:latin typeface="Montserrat" panose="020B0604020202020204" charset="0"/>
                <a:ea typeface="Calibri"/>
                <a:cs typeface="Times New Roman"/>
              </a:rPr>
              <a:t>[</a:t>
            </a:r>
            <a:r>
              <a:rPr lang="pt-PT" sz="2000" dirty="0" err="1" smtClean="0">
                <a:solidFill>
                  <a:schemeClr val="tx1">
                    <a:lumMod val="65000"/>
                    <a:lumOff val="35000"/>
                  </a:schemeClr>
                </a:solidFill>
                <a:latin typeface="Montserrat" panose="020B0604020202020204" charset="0"/>
                <a:ea typeface="Calibri"/>
                <a:cs typeface="Times New Roman"/>
              </a:rPr>
              <a:t>exceção</a:t>
            </a:r>
            <a:r>
              <a:rPr lang="pt-PT" sz="2000" dirty="0" smtClean="0">
                <a:solidFill>
                  <a:schemeClr val="tx1">
                    <a:lumMod val="65000"/>
                    <a:lumOff val="35000"/>
                  </a:schemeClr>
                </a:solidFill>
                <a:latin typeface="Montserrat" panose="020B0604020202020204" charset="0"/>
                <a:ea typeface="Calibri"/>
                <a:cs typeface="Times New Roman"/>
              </a:rPr>
              <a:t> </a:t>
            </a:r>
            <a:r>
              <a:rPr lang="pt-PT" sz="2000" dirty="0" err="1" smtClean="0">
                <a:solidFill>
                  <a:schemeClr val="tx1">
                    <a:lumMod val="65000"/>
                    <a:lumOff val="35000"/>
                  </a:schemeClr>
                </a:solidFill>
                <a:latin typeface="Montserrat" panose="020B0604020202020204" charset="0"/>
                <a:ea typeface="Calibri"/>
                <a:cs typeface="Times New Roman"/>
              </a:rPr>
              <a:t>EF</a:t>
            </a:r>
            <a:r>
              <a:rPr lang="pt-PT" sz="2000" dirty="0" smtClean="0">
                <a:solidFill>
                  <a:schemeClr val="tx1">
                    <a:lumMod val="65000"/>
                    <a:lumOff val="35000"/>
                  </a:schemeClr>
                </a:solidFill>
                <a:latin typeface="Montserrat" panose="020B0604020202020204" charset="0"/>
                <a:ea typeface="Calibri"/>
                <a:cs typeface="Times New Roman"/>
              </a:rPr>
              <a:t>]</a:t>
            </a:r>
            <a:endParaRPr lang="pt-PT" sz="2000" dirty="0">
              <a:solidFill>
                <a:schemeClr val="tx1">
                  <a:lumMod val="65000"/>
                  <a:lumOff val="35000"/>
                </a:schemeClr>
              </a:solidFill>
              <a:latin typeface="Montserrat" panose="020B0604020202020204" charset="0"/>
              <a:ea typeface="Calibri"/>
              <a:cs typeface="Times New Roman"/>
            </a:endParaRPr>
          </a:p>
          <a:p>
            <a:r>
              <a:rPr lang="pt-PT" sz="2400" b="1" dirty="0">
                <a:solidFill>
                  <a:srgbClr val="F05768"/>
                </a:solidFill>
                <a:latin typeface="Source Sans Pro"/>
                <a:ea typeface="Source Sans Pro"/>
                <a:cs typeface="Source Sans Pro"/>
                <a:sym typeface="Montserrat"/>
              </a:rPr>
              <a:t>2.ª fase</a:t>
            </a:r>
          </a:p>
          <a:p>
            <a:r>
              <a:rPr lang="pt-PT" sz="2000" dirty="0" smtClean="0">
                <a:solidFill>
                  <a:schemeClr val="tx1">
                    <a:lumMod val="65000"/>
                    <a:lumOff val="35000"/>
                  </a:schemeClr>
                </a:solidFill>
                <a:latin typeface="Montserrat" panose="020B0604020202020204" charset="0"/>
                <a:ea typeface="Calibri"/>
                <a:cs typeface="Times New Roman"/>
              </a:rPr>
              <a:t>Realizam provas às disciplinas com nível inferior a 3, que lhes permitam a conclusão de ciclo,</a:t>
            </a:r>
          </a:p>
          <a:p>
            <a:r>
              <a:rPr lang="pt-PT" sz="2000" dirty="0" smtClean="0">
                <a:solidFill>
                  <a:schemeClr val="tx1">
                    <a:lumMod val="65000"/>
                    <a:lumOff val="35000"/>
                  </a:schemeClr>
                </a:solidFill>
                <a:latin typeface="Montserrat" panose="020B0604020202020204" charset="0"/>
                <a:ea typeface="Calibri"/>
                <a:cs typeface="Times New Roman"/>
              </a:rPr>
              <a:t>em caso de não aprovação na 1.ª fase</a:t>
            </a:r>
          </a:p>
          <a:p>
            <a:endParaRPr lang="pt-PT" sz="2000" dirty="0"/>
          </a:p>
          <a:p>
            <a:endParaRPr lang="pt-PT" sz="2000" dirty="0"/>
          </a:p>
          <a:p>
            <a:endParaRPr lang="pt-PT" dirty="0"/>
          </a:p>
        </p:txBody>
      </p:sp>
    </p:spTree>
    <p:extLst>
      <p:ext uri="{BB962C8B-B14F-4D97-AF65-F5344CB8AC3E}">
        <p14:creationId xmlns:p14="http://schemas.microsoft.com/office/powerpoint/2010/main" val="10311447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Provas </a:t>
            </a:r>
            <a:r>
              <a:rPr lang="en" dirty="0" smtClean="0"/>
              <a:t>do 3.º ciclo – Condições de admissão</a:t>
            </a:r>
            <a:endParaRPr lang="en" dirty="0"/>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9" name="Shape 83"/>
          <p:cNvSpPr txBox="1">
            <a:spLocks/>
          </p:cNvSpPr>
          <p:nvPr/>
        </p:nvSpPr>
        <p:spPr>
          <a:xfrm>
            <a:off x="395536" y="1340768"/>
            <a:ext cx="4464496" cy="612068"/>
          </a:xfrm>
          <a:prstGeom prst="rect">
            <a:avLst/>
          </a:prstGeom>
          <a:noFill/>
          <a:ln>
            <a:solidFill>
              <a:schemeClr val="bg1">
                <a:lumMod val="65000"/>
              </a:schemeClr>
            </a:solidFill>
            <a:prstDash val="dash"/>
          </a:ln>
        </p:spPr>
        <p:txBody>
          <a:bodyPr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C7F464"/>
              </a:buClr>
              <a:buSzPct val="100000"/>
              <a:buFont typeface="Montserrat"/>
              <a:buChar char="▣"/>
              <a:defRPr sz="2400" b="0" i="0" u="none" strike="noStrike" cap="none">
                <a:solidFill>
                  <a:srgbClr val="454F5B"/>
                </a:solidFill>
                <a:latin typeface="Montserrat"/>
                <a:ea typeface="Montserrat"/>
                <a:cs typeface="Montserrat"/>
                <a:sym typeface="Montserrat"/>
              </a:defRPr>
            </a:lvl1pPr>
            <a:lvl2pPr marR="0" lvl="1" algn="l" rtl="0">
              <a:lnSpc>
                <a:spcPct val="100000"/>
              </a:lnSpc>
              <a:spcBef>
                <a:spcPts val="0"/>
              </a:spcBef>
              <a:spcAft>
                <a:spcPts val="0"/>
              </a:spcAft>
              <a:buClr>
                <a:srgbClr val="C7F464"/>
              </a:buClr>
              <a:buSzPct val="100000"/>
              <a:buFont typeface="Montserrat"/>
              <a:buChar char="□"/>
              <a:defRPr sz="2000" b="0" i="0" u="none" strike="noStrike" cap="none">
                <a:solidFill>
                  <a:srgbClr val="454F5B"/>
                </a:solidFill>
                <a:latin typeface="Montserrat"/>
                <a:ea typeface="Montserrat"/>
                <a:cs typeface="Montserrat"/>
                <a:sym typeface="Montserrat"/>
              </a:defRPr>
            </a:lvl2pPr>
            <a:lvl3pPr marR="0" lvl="2" algn="l" rtl="0">
              <a:lnSpc>
                <a:spcPct val="100000"/>
              </a:lnSpc>
              <a:spcBef>
                <a:spcPts val="0"/>
              </a:spcBef>
              <a:spcAft>
                <a:spcPts val="0"/>
              </a:spcAft>
              <a:buClr>
                <a:srgbClr val="C7F464"/>
              </a:buClr>
              <a:buSzPct val="100000"/>
              <a:buFont typeface="Montserrat"/>
              <a:buNone/>
              <a:defRPr sz="2000" b="0" i="0" u="none" strike="noStrike" cap="none">
                <a:solidFill>
                  <a:srgbClr val="454F5B"/>
                </a:solidFill>
                <a:latin typeface="Montserrat"/>
                <a:ea typeface="Montserrat"/>
                <a:cs typeface="Montserrat"/>
                <a:sym typeface="Montserrat"/>
              </a:defRPr>
            </a:lvl3pPr>
            <a:lvl4pPr marR="0" lvl="3"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4pPr>
            <a:lvl5pPr marR="0" lvl="4"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5pPr>
            <a:lvl6pPr marR="0" lvl="5"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6pPr>
            <a:lvl7pPr marR="0" lvl="6"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7pPr>
            <a:lvl8pPr marR="0" lvl="7"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8pPr>
            <a:lvl9pPr marR="0" lvl="8"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9pPr>
          </a:lstStyle>
          <a:p>
            <a:pPr marL="95250">
              <a:lnSpc>
                <a:spcPct val="115000"/>
              </a:lnSpc>
              <a:buNone/>
            </a:pPr>
            <a:r>
              <a:rPr lang="pt-PT" b="1" dirty="0">
                <a:solidFill>
                  <a:srgbClr val="F05768"/>
                </a:solidFill>
                <a:latin typeface="Source Sans Pro"/>
                <a:ea typeface="Source Sans Pro"/>
                <a:cs typeface="Source Sans Pro"/>
                <a:sym typeface="Arial"/>
              </a:rPr>
              <a:t>Quem realiza?</a:t>
            </a:r>
          </a:p>
        </p:txBody>
      </p:sp>
      <p:sp>
        <p:nvSpPr>
          <p:cNvPr id="10" name="Shape 204"/>
          <p:cNvSpPr txBox="1">
            <a:spLocks noGrp="1"/>
          </p:cNvSpPr>
          <p:nvPr>
            <p:ph type="body" idx="1"/>
          </p:nvPr>
        </p:nvSpPr>
        <p:spPr>
          <a:xfrm>
            <a:off x="395536" y="2060848"/>
            <a:ext cx="4464496" cy="4392488"/>
          </a:xfrm>
          <a:prstGeom prst="rect">
            <a:avLst/>
          </a:prstGeom>
          <a:ln>
            <a:solidFill>
              <a:schemeClr val="bg1">
                <a:lumMod val="65000"/>
              </a:schemeClr>
            </a:solidFill>
            <a:prstDash val="dash"/>
          </a:ln>
        </p:spPr>
        <p:txBody>
          <a:bodyPr lIns="91425" tIns="91425" rIns="91425" bIns="91425" anchor="t" anchorCtr="0">
            <a:noAutofit/>
          </a:bodyPr>
          <a:lstStyle/>
          <a:p>
            <a:pPr marL="450850" lvl="0" indent="-355600">
              <a:lnSpc>
                <a:spcPct val="115000"/>
              </a:lnSpc>
            </a:pPr>
            <a:r>
              <a:rPr lang="pt-PT" sz="2000" dirty="0">
                <a:solidFill>
                  <a:schemeClr val="tx1">
                    <a:lumMod val="65000"/>
                    <a:lumOff val="35000"/>
                  </a:schemeClr>
                </a:solidFill>
                <a:latin typeface="Montserrat" panose="020B0604020202020204" charset="0"/>
                <a:ea typeface="Calibri"/>
                <a:cs typeface="Times New Roman"/>
              </a:rPr>
              <a:t>Alunos do 9.º ano que tenham ficado retidos por faltas</a:t>
            </a:r>
          </a:p>
        </p:txBody>
      </p:sp>
      <p:sp>
        <p:nvSpPr>
          <p:cNvPr id="12" name="Marcador de Posição do Texto 1"/>
          <p:cNvSpPr txBox="1">
            <a:spLocks/>
          </p:cNvSpPr>
          <p:nvPr/>
        </p:nvSpPr>
        <p:spPr>
          <a:xfrm>
            <a:off x="5148064" y="2123948"/>
            <a:ext cx="3744416" cy="3978256"/>
          </a:xfrm>
          <a:prstGeom prst="rect">
            <a:avLst/>
          </a:prstGeom>
          <a:ln>
            <a:solidFill>
              <a:schemeClr val="bg1">
                <a:lumMod val="65000"/>
              </a:schemeClr>
            </a:solidFill>
            <a:prstDash val="dash"/>
          </a:ln>
        </p:spPr>
        <p:txBody>
          <a:bodyPr r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pt-PT" sz="2400" b="1" dirty="0">
                <a:solidFill>
                  <a:srgbClr val="F05768"/>
                </a:solidFill>
                <a:latin typeface="Source Sans Pro"/>
                <a:ea typeface="Source Sans Pro"/>
                <a:cs typeface="Source Sans Pro"/>
                <a:sym typeface="Montserrat"/>
              </a:rPr>
              <a:t>1.ª fase</a:t>
            </a:r>
          </a:p>
          <a:p>
            <a:pPr>
              <a:spcAft>
                <a:spcPts val="1200"/>
              </a:spcAft>
            </a:pPr>
            <a:r>
              <a:rPr lang="pt-PT" sz="2000" dirty="0" smtClean="0">
                <a:solidFill>
                  <a:schemeClr val="tx1">
                    <a:lumMod val="65000"/>
                    <a:lumOff val="35000"/>
                  </a:schemeClr>
                </a:solidFill>
                <a:latin typeface="Montserrat" panose="020B0604020202020204" charset="0"/>
                <a:ea typeface="Calibri"/>
                <a:cs typeface="Times New Roman"/>
              </a:rPr>
              <a:t>Realizam </a:t>
            </a:r>
            <a:r>
              <a:rPr lang="pt-PT" sz="2000" dirty="0">
                <a:solidFill>
                  <a:schemeClr val="tx1">
                    <a:lumMod val="65000"/>
                    <a:lumOff val="35000"/>
                  </a:schemeClr>
                </a:solidFill>
                <a:latin typeface="Montserrat" panose="020B0604020202020204" charset="0"/>
                <a:ea typeface="Calibri"/>
                <a:cs typeface="Times New Roman"/>
              </a:rPr>
              <a:t>PEF a todas as </a:t>
            </a:r>
            <a:r>
              <a:rPr lang="pt-PT" sz="2000" dirty="0" smtClean="0">
                <a:solidFill>
                  <a:schemeClr val="tx1">
                    <a:lumMod val="65000"/>
                    <a:lumOff val="35000"/>
                  </a:schemeClr>
                </a:solidFill>
                <a:latin typeface="Montserrat" panose="020B0604020202020204" charset="0"/>
                <a:ea typeface="Calibri"/>
                <a:cs typeface="Times New Roman"/>
              </a:rPr>
              <a:t>disciplinas</a:t>
            </a:r>
          </a:p>
          <a:p>
            <a:pPr>
              <a:spcAft>
                <a:spcPts val="1200"/>
              </a:spcAft>
            </a:pPr>
            <a:r>
              <a:rPr lang="pt-PT" sz="2400" b="1" dirty="0" smtClean="0">
                <a:solidFill>
                  <a:srgbClr val="F05768"/>
                </a:solidFill>
                <a:latin typeface="Source Sans Pro"/>
                <a:ea typeface="Source Sans Pro"/>
                <a:cs typeface="Source Sans Pro"/>
                <a:sym typeface="Montserrat"/>
              </a:rPr>
              <a:t>2.ª </a:t>
            </a:r>
            <a:r>
              <a:rPr lang="pt-PT" sz="2400" b="1" dirty="0">
                <a:solidFill>
                  <a:srgbClr val="F05768"/>
                </a:solidFill>
                <a:latin typeface="Source Sans Pro"/>
                <a:ea typeface="Source Sans Pro"/>
                <a:cs typeface="Source Sans Pro"/>
                <a:sym typeface="Montserrat"/>
              </a:rPr>
              <a:t>fase</a:t>
            </a:r>
          </a:p>
          <a:p>
            <a:r>
              <a:rPr lang="pt-PT" sz="2000" dirty="0">
                <a:solidFill>
                  <a:schemeClr val="tx1">
                    <a:lumMod val="65000"/>
                    <a:lumOff val="35000"/>
                  </a:schemeClr>
                </a:solidFill>
                <a:latin typeface="Montserrat" panose="020B0604020202020204" charset="0"/>
                <a:ea typeface="Calibri"/>
                <a:cs typeface="Times New Roman"/>
              </a:rPr>
              <a:t>Realizam </a:t>
            </a:r>
            <a:r>
              <a:rPr lang="pt-PT" sz="2000" dirty="0" err="1">
                <a:solidFill>
                  <a:schemeClr val="tx1">
                    <a:lumMod val="65000"/>
                    <a:lumOff val="35000"/>
                  </a:schemeClr>
                </a:solidFill>
                <a:latin typeface="Montserrat" panose="020B0604020202020204" charset="0"/>
                <a:ea typeface="Calibri"/>
                <a:cs typeface="Times New Roman"/>
              </a:rPr>
              <a:t>PF</a:t>
            </a:r>
            <a:r>
              <a:rPr lang="pt-PT" sz="2000" dirty="0">
                <a:solidFill>
                  <a:schemeClr val="tx1">
                    <a:lumMod val="65000"/>
                    <a:lumOff val="35000"/>
                  </a:schemeClr>
                </a:solidFill>
                <a:latin typeface="Montserrat" panose="020B0604020202020204" charset="0"/>
                <a:ea typeface="Calibri"/>
                <a:cs typeface="Times New Roman"/>
              </a:rPr>
              <a:t> a Português e Matemática</a:t>
            </a:r>
          </a:p>
          <a:p>
            <a:r>
              <a:rPr lang="pt-PT" sz="2000" dirty="0" smtClean="0">
                <a:solidFill>
                  <a:schemeClr val="tx1">
                    <a:lumMod val="65000"/>
                    <a:lumOff val="35000"/>
                  </a:schemeClr>
                </a:solidFill>
                <a:latin typeface="Montserrat" panose="020B0604020202020204" charset="0"/>
                <a:ea typeface="Calibri"/>
                <a:cs typeface="Times New Roman"/>
              </a:rPr>
              <a:t>Realizam </a:t>
            </a:r>
            <a:r>
              <a:rPr lang="pt-PT" sz="2000" dirty="0" err="1" smtClean="0">
                <a:solidFill>
                  <a:schemeClr val="tx1">
                    <a:lumMod val="65000"/>
                    <a:lumOff val="35000"/>
                  </a:schemeClr>
                </a:solidFill>
                <a:latin typeface="Montserrat" panose="020B0604020202020204" charset="0"/>
                <a:ea typeface="Calibri"/>
                <a:cs typeface="Times New Roman"/>
              </a:rPr>
              <a:t>PEF</a:t>
            </a:r>
            <a:r>
              <a:rPr lang="pt-PT" sz="2000" dirty="0" smtClean="0">
                <a:solidFill>
                  <a:schemeClr val="tx1">
                    <a:lumMod val="65000"/>
                    <a:lumOff val="35000"/>
                  </a:schemeClr>
                </a:solidFill>
                <a:latin typeface="Montserrat" panose="020B0604020202020204" charset="0"/>
                <a:ea typeface="Calibri"/>
                <a:cs typeface="Times New Roman"/>
              </a:rPr>
              <a:t> às disciplinas com nível inferior a 3, que lhes permitam a conclusão de ciclo,</a:t>
            </a:r>
          </a:p>
          <a:p>
            <a:r>
              <a:rPr lang="pt-PT" sz="2000" dirty="0" smtClean="0">
                <a:solidFill>
                  <a:schemeClr val="tx1">
                    <a:lumMod val="65000"/>
                    <a:lumOff val="35000"/>
                  </a:schemeClr>
                </a:solidFill>
                <a:latin typeface="Montserrat" panose="020B0604020202020204" charset="0"/>
                <a:ea typeface="Calibri"/>
                <a:cs typeface="Times New Roman"/>
              </a:rPr>
              <a:t>em caso de não aprovação na 1.ª fase</a:t>
            </a:r>
          </a:p>
          <a:p>
            <a:endParaRPr lang="pt-PT" sz="2000" dirty="0"/>
          </a:p>
          <a:p>
            <a:endParaRPr lang="pt-PT" sz="2000" dirty="0"/>
          </a:p>
          <a:p>
            <a:endParaRPr lang="pt-PT" dirty="0"/>
          </a:p>
        </p:txBody>
      </p:sp>
    </p:spTree>
    <p:extLst>
      <p:ext uri="{BB962C8B-B14F-4D97-AF65-F5344CB8AC3E}">
        <p14:creationId xmlns:p14="http://schemas.microsoft.com/office/powerpoint/2010/main" val="37639304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Provas do 3.º ciclo – Condições de admissão</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9" name="Shape 83"/>
          <p:cNvSpPr txBox="1">
            <a:spLocks/>
          </p:cNvSpPr>
          <p:nvPr/>
        </p:nvSpPr>
        <p:spPr>
          <a:xfrm>
            <a:off x="395536" y="1340768"/>
            <a:ext cx="4464496" cy="612068"/>
          </a:xfrm>
          <a:prstGeom prst="rect">
            <a:avLst/>
          </a:prstGeom>
          <a:noFill/>
          <a:ln>
            <a:solidFill>
              <a:schemeClr val="bg1">
                <a:lumMod val="65000"/>
              </a:schemeClr>
            </a:solidFill>
            <a:prstDash val="dash"/>
          </a:ln>
        </p:spPr>
        <p:txBody>
          <a:bodyPr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C7F464"/>
              </a:buClr>
              <a:buSzPct val="100000"/>
              <a:buFont typeface="Montserrat"/>
              <a:buChar char="▣"/>
              <a:defRPr sz="2400" b="0" i="0" u="none" strike="noStrike" cap="none">
                <a:solidFill>
                  <a:srgbClr val="454F5B"/>
                </a:solidFill>
                <a:latin typeface="Montserrat"/>
                <a:ea typeface="Montserrat"/>
                <a:cs typeface="Montserrat"/>
                <a:sym typeface="Montserrat"/>
              </a:defRPr>
            </a:lvl1pPr>
            <a:lvl2pPr marR="0" lvl="1" algn="l" rtl="0">
              <a:lnSpc>
                <a:spcPct val="100000"/>
              </a:lnSpc>
              <a:spcBef>
                <a:spcPts val="0"/>
              </a:spcBef>
              <a:spcAft>
                <a:spcPts val="0"/>
              </a:spcAft>
              <a:buClr>
                <a:srgbClr val="C7F464"/>
              </a:buClr>
              <a:buSzPct val="100000"/>
              <a:buFont typeface="Montserrat"/>
              <a:buChar char="□"/>
              <a:defRPr sz="2000" b="0" i="0" u="none" strike="noStrike" cap="none">
                <a:solidFill>
                  <a:srgbClr val="454F5B"/>
                </a:solidFill>
                <a:latin typeface="Montserrat"/>
                <a:ea typeface="Montserrat"/>
                <a:cs typeface="Montserrat"/>
                <a:sym typeface="Montserrat"/>
              </a:defRPr>
            </a:lvl2pPr>
            <a:lvl3pPr marR="0" lvl="2" algn="l" rtl="0">
              <a:lnSpc>
                <a:spcPct val="100000"/>
              </a:lnSpc>
              <a:spcBef>
                <a:spcPts val="0"/>
              </a:spcBef>
              <a:spcAft>
                <a:spcPts val="0"/>
              </a:spcAft>
              <a:buClr>
                <a:srgbClr val="C7F464"/>
              </a:buClr>
              <a:buSzPct val="100000"/>
              <a:buFont typeface="Montserrat"/>
              <a:buNone/>
              <a:defRPr sz="2000" b="0" i="0" u="none" strike="noStrike" cap="none">
                <a:solidFill>
                  <a:srgbClr val="454F5B"/>
                </a:solidFill>
                <a:latin typeface="Montserrat"/>
                <a:ea typeface="Montserrat"/>
                <a:cs typeface="Montserrat"/>
                <a:sym typeface="Montserrat"/>
              </a:defRPr>
            </a:lvl3pPr>
            <a:lvl4pPr marR="0" lvl="3"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4pPr>
            <a:lvl5pPr marR="0" lvl="4"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5pPr>
            <a:lvl6pPr marR="0" lvl="5"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6pPr>
            <a:lvl7pPr marR="0" lvl="6"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7pPr>
            <a:lvl8pPr marR="0" lvl="7"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8pPr>
            <a:lvl9pPr marR="0" lvl="8"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9pPr>
          </a:lstStyle>
          <a:p>
            <a:pPr marL="95250">
              <a:lnSpc>
                <a:spcPct val="115000"/>
              </a:lnSpc>
              <a:buNone/>
            </a:pPr>
            <a:r>
              <a:rPr lang="pt-PT" b="1" dirty="0">
                <a:solidFill>
                  <a:srgbClr val="F05768"/>
                </a:solidFill>
                <a:latin typeface="Source Sans Pro"/>
                <a:ea typeface="Source Sans Pro"/>
                <a:cs typeface="Source Sans Pro"/>
                <a:sym typeface="Arial"/>
              </a:rPr>
              <a:t>Quem realiza?</a:t>
            </a:r>
          </a:p>
        </p:txBody>
      </p:sp>
      <p:sp>
        <p:nvSpPr>
          <p:cNvPr id="11" name="Shape 204"/>
          <p:cNvSpPr txBox="1">
            <a:spLocks noGrp="1"/>
          </p:cNvSpPr>
          <p:nvPr>
            <p:ph type="body" idx="1"/>
          </p:nvPr>
        </p:nvSpPr>
        <p:spPr>
          <a:xfrm>
            <a:off x="395536" y="2060848"/>
            <a:ext cx="4464496" cy="4392488"/>
          </a:xfrm>
          <a:prstGeom prst="rect">
            <a:avLst/>
          </a:prstGeom>
          <a:ln>
            <a:solidFill>
              <a:schemeClr val="bg1">
                <a:lumMod val="65000"/>
              </a:schemeClr>
            </a:solidFill>
            <a:prstDash val="dash"/>
          </a:ln>
        </p:spPr>
        <p:txBody>
          <a:bodyPr lIns="91425" tIns="91425" rIns="91425" bIns="91425" anchor="t" anchorCtr="0">
            <a:noAutofit/>
          </a:bodyPr>
          <a:lstStyle/>
          <a:p>
            <a:pPr marL="450850" indent="-355600">
              <a:lnSpc>
                <a:spcPct val="115000"/>
              </a:lnSpc>
              <a:spcAft>
                <a:spcPts val="1200"/>
              </a:spcAft>
            </a:pPr>
            <a:r>
              <a:rPr lang="pt-PT" sz="2000" dirty="0">
                <a:solidFill>
                  <a:schemeClr val="tx1">
                    <a:lumMod val="65000"/>
                    <a:lumOff val="35000"/>
                  </a:schemeClr>
                </a:solidFill>
                <a:latin typeface="Montserrat" panose="020B0604020202020204" charset="0"/>
                <a:ea typeface="Calibri"/>
                <a:cs typeface="Times New Roman"/>
              </a:rPr>
              <a:t>Alunos do 9.º ano que não reúnam condições de admissão como alunos internos para as provas finais da 1.ª </a:t>
            </a:r>
            <a:r>
              <a:rPr lang="pt-PT" sz="2000" dirty="0" smtClean="0">
                <a:solidFill>
                  <a:schemeClr val="tx1">
                    <a:lumMod val="65000"/>
                    <a:lumOff val="35000"/>
                  </a:schemeClr>
                </a:solidFill>
                <a:latin typeface="Montserrat" panose="020B0604020202020204" charset="0"/>
                <a:ea typeface="Calibri"/>
                <a:cs typeface="Times New Roman"/>
              </a:rPr>
              <a:t>fase</a:t>
            </a:r>
          </a:p>
        </p:txBody>
      </p:sp>
      <p:sp>
        <p:nvSpPr>
          <p:cNvPr id="13" name="Marcador de Posição do Texto 1"/>
          <p:cNvSpPr txBox="1">
            <a:spLocks/>
          </p:cNvSpPr>
          <p:nvPr/>
        </p:nvSpPr>
        <p:spPr>
          <a:xfrm>
            <a:off x="5148064" y="2123948"/>
            <a:ext cx="3744416" cy="3753324"/>
          </a:xfrm>
          <a:prstGeom prst="rect">
            <a:avLst/>
          </a:prstGeom>
          <a:ln>
            <a:solidFill>
              <a:schemeClr val="bg1">
                <a:lumMod val="65000"/>
              </a:schemeClr>
            </a:solidFill>
            <a:prstDash val="dash"/>
          </a:ln>
        </p:spPr>
        <p:txBody>
          <a:bodyPr r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pt-PT" sz="2400" b="1" dirty="0">
                <a:solidFill>
                  <a:srgbClr val="F05768"/>
                </a:solidFill>
                <a:latin typeface="Source Sans Pro"/>
                <a:ea typeface="Source Sans Pro"/>
                <a:cs typeface="Source Sans Pro"/>
                <a:sym typeface="Montserrat"/>
              </a:rPr>
              <a:t>1.ª fase</a:t>
            </a:r>
          </a:p>
          <a:p>
            <a:pPr>
              <a:spcAft>
                <a:spcPts val="1200"/>
              </a:spcAft>
            </a:pPr>
            <a:r>
              <a:rPr lang="pt-PT" sz="2000" dirty="0" smtClean="0">
                <a:solidFill>
                  <a:schemeClr val="tx1">
                    <a:lumMod val="65000"/>
                    <a:lumOff val="35000"/>
                  </a:schemeClr>
                </a:solidFill>
                <a:latin typeface="Montserrat" panose="020B0604020202020204" charset="0"/>
                <a:ea typeface="Calibri"/>
                <a:cs typeface="Times New Roman"/>
              </a:rPr>
              <a:t>Realizam </a:t>
            </a:r>
            <a:r>
              <a:rPr lang="pt-PT" sz="2000" dirty="0">
                <a:solidFill>
                  <a:schemeClr val="tx1">
                    <a:lumMod val="65000"/>
                    <a:lumOff val="35000"/>
                  </a:schemeClr>
                </a:solidFill>
                <a:latin typeface="Montserrat" panose="020B0604020202020204" charset="0"/>
                <a:ea typeface="Calibri"/>
                <a:cs typeface="Times New Roman"/>
              </a:rPr>
              <a:t>PEF às disciplinas </a:t>
            </a:r>
            <a:r>
              <a:rPr lang="pt-PT" sz="2000" dirty="0" smtClean="0">
                <a:solidFill>
                  <a:schemeClr val="tx1">
                    <a:lumMod val="65000"/>
                    <a:lumOff val="35000"/>
                  </a:schemeClr>
                </a:solidFill>
                <a:latin typeface="Montserrat" panose="020B0604020202020204" charset="0"/>
                <a:ea typeface="Calibri"/>
                <a:cs typeface="Times New Roman"/>
              </a:rPr>
              <a:t>com nível </a:t>
            </a:r>
            <a:r>
              <a:rPr lang="pt-PT" sz="2000" dirty="0">
                <a:solidFill>
                  <a:schemeClr val="tx1">
                    <a:lumMod val="65000"/>
                    <a:lumOff val="35000"/>
                  </a:schemeClr>
                </a:solidFill>
                <a:latin typeface="Montserrat" panose="020B0604020202020204" charset="0"/>
                <a:ea typeface="Calibri"/>
                <a:cs typeface="Times New Roman"/>
              </a:rPr>
              <a:t>inferior a 3</a:t>
            </a:r>
          </a:p>
          <a:p>
            <a:r>
              <a:rPr lang="pt-PT" sz="2000" dirty="0" smtClean="0">
                <a:solidFill>
                  <a:schemeClr val="tx1">
                    <a:lumMod val="65000"/>
                    <a:lumOff val="35000"/>
                  </a:schemeClr>
                </a:solidFill>
                <a:latin typeface="Montserrat" panose="020B0604020202020204" charset="0"/>
                <a:ea typeface="Calibri"/>
                <a:cs typeface="Times New Roman"/>
              </a:rPr>
              <a:t> </a:t>
            </a:r>
            <a:r>
              <a:rPr lang="pt-PT" sz="2400" b="1" dirty="0">
                <a:solidFill>
                  <a:srgbClr val="F05768"/>
                </a:solidFill>
                <a:latin typeface="Source Sans Pro"/>
                <a:ea typeface="Source Sans Pro"/>
                <a:cs typeface="Source Sans Pro"/>
                <a:sym typeface="Montserrat"/>
              </a:rPr>
              <a:t>2.ª fase</a:t>
            </a:r>
          </a:p>
          <a:p>
            <a:r>
              <a:rPr lang="pt-PT" sz="2000" dirty="0">
                <a:solidFill>
                  <a:schemeClr val="tx1">
                    <a:lumMod val="65000"/>
                    <a:lumOff val="35000"/>
                  </a:schemeClr>
                </a:solidFill>
                <a:latin typeface="Montserrat" panose="020B0604020202020204" charset="0"/>
                <a:ea typeface="Calibri"/>
                <a:cs typeface="Times New Roman"/>
              </a:rPr>
              <a:t>Realizam </a:t>
            </a:r>
            <a:r>
              <a:rPr lang="pt-PT" sz="2000" dirty="0" err="1">
                <a:solidFill>
                  <a:schemeClr val="tx1">
                    <a:lumMod val="65000"/>
                    <a:lumOff val="35000"/>
                  </a:schemeClr>
                </a:solidFill>
                <a:latin typeface="Montserrat" panose="020B0604020202020204" charset="0"/>
                <a:ea typeface="Calibri"/>
                <a:cs typeface="Times New Roman"/>
              </a:rPr>
              <a:t>PF</a:t>
            </a:r>
            <a:r>
              <a:rPr lang="pt-PT" sz="2000" dirty="0">
                <a:solidFill>
                  <a:schemeClr val="tx1">
                    <a:lumMod val="65000"/>
                    <a:lumOff val="35000"/>
                  </a:schemeClr>
                </a:solidFill>
                <a:latin typeface="Montserrat" panose="020B0604020202020204" charset="0"/>
                <a:ea typeface="Calibri"/>
                <a:cs typeface="Times New Roman"/>
              </a:rPr>
              <a:t> a Português e Matemática</a:t>
            </a:r>
          </a:p>
          <a:p>
            <a:r>
              <a:rPr lang="pt-PT" sz="2000" dirty="0" smtClean="0">
                <a:solidFill>
                  <a:schemeClr val="tx1">
                    <a:lumMod val="65000"/>
                    <a:lumOff val="35000"/>
                  </a:schemeClr>
                </a:solidFill>
                <a:latin typeface="Montserrat" panose="020B0604020202020204" charset="0"/>
                <a:ea typeface="Calibri"/>
                <a:cs typeface="Times New Roman"/>
              </a:rPr>
              <a:t>Realizam </a:t>
            </a:r>
            <a:r>
              <a:rPr lang="pt-PT" sz="2000" dirty="0" err="1" smtClean="0">
                <a:solidFill>
                  <a:schemeClr val="tx1">
                    <a:lumMod val="65000"/>
                    <a:lumOff val="35000"/>
                  </a:schemeClr>
                </a:solidFill>
                <a:latin typeface="Montserrat" panose="020B0604020202020204" charset="0"/>
                <a:ea typeface="Calibri"/>
                <a:cs typeface="Times New Roman"/>
              </a:rPr>
              <a:t>PEF</a:t>
            </a:r>
            <a:r>
              <a:rPr lang="pt-PT" sz="2000" dirty="0" smtClean="0">
                <a:solidFill>
                  <a:schemeClr val="tx1">
                    <a:lumMod val="65000"/>
                    <a:lumOff val="35000"/>
                  </a:schemeClr>
                </a:solidFill>
                <a:latin typeface="Montserrat" panose="020B0604020202020204" charset="0"/>
                <a:ea typeface="Calibri"/>
                <a:cs typeface="Times New Roman"/>
              </a:rPr>
              <a:t> às disciplinas com nível inferior a 3, que lhes permitam a conclusão de ciclo,</a:t>
            </a:r>
          </a:p>
          <a:p>
            <a:r>
              <a:rPr lang="pt-PT" sz="2000" dirty="0" smtClean="0">
                <a:solidFill>
                  <a:schemeClr val="tx1">
                    <a:lumMod val="65000"/>
                    <a:lumOff val="35000"/>
                  </a:schemeClr>
                </a:solidFill>
                <a:latin typeface="Montserrat" panose="020B0604020202020204" charset="0"/>
                <a:ea typeface="Calibri"/>
                <a:cs typeface="Times New Roman"/>
              </a:rPr>
              <a:t>em caso de não aprovação na 1.ª fase</a:t>
            </a:r>
          </a:p>
          <a:p>
            <a:endParaRPr lang="pt-PT" sz="2000" dirty="0"/>
          </a:p>
          <a:p>
            <a:endParaRPr lang="pt-PT" sz="2000" dirty="0"/>
          </a:p>
          <a:p>
            <a:endParaRPr lang="pt-PT" dirty="0"/>
          </a:p>
        </p:txBody>
      </p:sp>
    </p:spTree>
    <p:extLst>
      <p:ext uri="{BB962C8B-B14F-4D97-AF65-F5344CB8AC3E}">
        <p14:creationId xmlns:p14="http://schemas.microsoft.com/office/powerpoint/2010/main" val="14358618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Provas do 3.º ciclo – Condições de admissão</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9" name="Shape 83"/>
          <p:cNvSpPr txBox="1">
            <a:spLocks/>
          </p:cNvSpPr>
          <p:nvPr/>
        </p:nvSpPr>
        <p:spPr>
          <a:xfrm>
            <a:off x="395536" y="1340768"/>
            <a:ext cx="4464496" cy="612068"/>
          </a:xfrm>
          <a:prstGeom prst="rect">
            <a:avLst/>
          </a:prstGeom>
          <a:noFill/>
          <a:ln>
            <a:solidFill>
              <a:schemeClr val="bg1">
                <a:lumMod val="65000"/>
              </a:schemeClr>
            </a:solidFill>
            <a:prstDash val="dash"/>
          </a:ln>
        </p:spPr>
        <p:txBody>
          <a:bodyPr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C7F464"/>
              </a:buClr>
              <a:buSzPct val="100000"/>
              <a:buFont typeface="Montserrat"/>
              <a:buChar char="▣"/>
              <a:defRPr sz="2400" b="0" i="0" u="none" strike="noStrike" cap="none">
                <a:solidFill>
                  <a:srgbClr val="454F5B"/>
                </a:solidFill>
                <a:latin typeface="Montserrat"/>
                <a:ea typeface="Montserrat"/>
                <a:cs typeface="Montserrat"/>
                <a:sym typeface="Montserrat"/>
              </a:defRPr>
            </a:lvl1pPr>
            <a:lvl2pPr marR="0" lvl="1" algn="l" rtl="0">
              <a:lnSpc>
                <a:spcPct val="100000"/>
              </a:lnSpc>
              <a:spcBef>
                <a:spcPts val="0"/>
              </a:spcBef>
              <a:spcAft>
                <a:spcPts val="0"/>
              </a:spcAft>
              <a:buClr>
                <a:srgbClr val="C7F464"/>
              </a:buClr>
              <a:buSzPct val="100000"/>
              <a:buFont typeface="Montserrat"/>
              <a:buChar char="□"/>
              <a:defRPr sz="2000" b="0" i="0" u="none" strike="noStrike" cap="none">
                <a:solidFill>
                  <a:srgbClr val="454F5B"/>
                </a:solidFill>
                <a:latin typeface="Montserrat"/>
                <a:ea typeface="Montserrat"/>
                <a:cs typeface="Montserrat"/>
                <a:sym typeface="Montserrat"/>
              </a:defRPr>
            </a:lvl2pPr>
            <a:lvl3pPr marR="0" lvl="2" algn="l" rtl="0">
              <a:lnSpc>
                <a:spcPct val="100000"/>
              </a:lnSpc>
              <a:spcBef>
                <a:spcPts val="0"/>
              </a:spcBef>
              <a:spcAft>
                <a:spcPts val="0"/>
              </a:spcAft>
              <a:buClr>
                <a:srgbClr val="C7F464"/>
              </a:buClr>
              <a:buSzPct val="100000"/>
              <a:buFont typeface="Montserrat"/>
              <a:buNone/>
              <a:defRPr sz="2000" b="0" i="0" u="none" strike="noStrike" cap="none">
                <a:solidFill>
                  <a:srgbClr val="454F5B"/>
                </a:solidFill>
                <a:latin typeface="Montserrat"/>
                <a:ea typeface="Montserrat"/>
                <a:cs typeface="Montserrat"/>
                <a:sym typeface="Montserrat"/>
              </a:defRPr>
            </a:lvl3pPr>
            <a:lvl4pPr marR="0" lvl="3"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4pPr>
            <a:lvl5pPr marR="0" lvl="4"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5pPr>
            <a:lvl6pPr marR="0" lvl="5"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6pPr>
            <a:lvl7pPr marR="0" lvl="6"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7pPr>
            <a:lvl8pPr marR="0" lvl="7"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8pPr>
            <a:lvl9pPr marR="0" lvl="8" algn="l" rtl="0">
              <a:lnSpc>
                <a:spcPct val="100000"/>
              </a:lnSpc>
              <a:spcBef>
                <a:spcPts val="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9pPr>
          </a:lstStyle>
          <a:p>
            <a:pPr marL="95250">
              <a:lnSpc>
                <a:spcPct val="115000"/>
              </a:lnSpc>
              <a:buNone/>
            </a:pPr>
            <a:r>
              <a:rPr lang="pt-PT" b="1" dirty="0">
                <a:solidFill>
                  <a:srgbClr val="F05768"/>
                </a:solidFill>
                <a:latin typeface="Source Sans Pro"/>
                <a:ea typeface="Source Sans Pro"/>
                <a:cs typeface="Source Sans Pro"/>
                <a:sym typeface="Arial"/>
              </a:rPr>
              <a:t>Quem realiza?</a:t>
            </a:r>
          </a:p>
        </p:txBody>
      </p:sp>
      <p:sp>
        <p:nvSpPr>
          <p:cNvPr id="11" name="Shape 204"/>
          <p:cNvSpPr txBox="1">
            <a:spLocks noGrp="1"/>
          </p:cNvSpPr>
          <p:nvPr>
            <p:ph type="body" idx="1"/>
          </p:nvPr>
        </p:nvSpPr>
        <p:spPr>
          <a:xfrm>
            <a:off x="395536" y="2060848"/>
            <a:ext cx="4464496" cy="4392488"/>
          </a:xfrm>
          <a:prstGeom prst="rect">
            <a:avLst/>
          </a:prstGeom>
          <a:ln>
            <a:solidFill>
              <a:schemeClr val="bg1">
                <a:lumMod val="65000"/>
              </a:schemeClr>
            </a:solidFill>
            <a:prstDash val="dash"/>
          </a:ln>
        </p:spPr>
        <p:txBody>
          <a:bodyPr lIns="91425" tIns="91425" rIns="91425" bIns="91425" anchor="t" anchorCtr="0">
            <a:noAutofit/>
          </a:bodyPr>
          <a:lstStyle/>
          <a:p>
            <a:pPr marL="450850" indent="-355600">
              <a:lnSpc>
                <a:spcPct val="115000"/>
              </a:lnSpc>
            </a:pPr>
            <a:r>
              <a:rPr lang="pt-PT" sz="2000" dirty="0">
                <a:solidFill>
                  <a:schemeClr val="tx1">
                    <a:lumMod val="65000"/>
                    <a:lumOff val="35000"/>
                  </a:schemeClr>
                </a:solidFill>
                <a:latin typeface="Montserrat" panose="020B0604020202020204" charset="0"/>
                <a:ea typeface="Calibri"/>
                <a:cs typeface="Times New Roman"/>
              </a:rPr>
              <a:t>Alunos que realizaram na 1.ª fase provas finais do 9.º ano de escolaridade como alunos internos não tendo obtido aprovação</a:t>
            </a:r>
          </a:p>
        </p:txBody>
      </p:sp>
      <p:sp>
        <p:nvSpPr>
          <p:cNvPr id="13" name="Marcador de Posição do Texto 1"/>
          <p:cNvSpPr txBox="1">
            <a:spLocks/>
          </p:cNvSpPr>
          <p:nvPr/>
        </p:nvSpPr>
        <p:spPr>
          <a:xfrm>
            <a:off x="5148064" y="2123948"/>
            <a:ext cx="3744416" cy="3753324"/>
          </a:xfrm>
          <a:prstGeom prst="rect">
            <a:avLst/>
          </a:prstGeom>
          <a:ln>
            <a:solidFill>
              <a:schemeClr val="bg1">
                <a:lumMod val="65000"/>
              </a:schemeClr>
            </a:solidFill>
            <a:prstDash val="dash"/>
          </a:ln>
        </p:spPr>
        <p:txBody>
          <a:bodyPr r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pt-PT" sz="2400" b="1" dirty="0">
                <a:solidFill>
                  <a:srgbClr val="F05768"/>
                </a:solidFill>
                <a:latin typeface="Source Sans Pro"/>
                <a:ea typeface="Source Sans Pro"/>
                <a:cs typeface="Source Sans Pro"/>
                <a:sym typeface="Montserrat"/>
              </a:rPr>
              <a:t>1.ª fase</a:t>
            </a:r>
          </a:p>
          <a:p>
            <a:pPr>
              <a:spcAft>
                <a:spcPts val="1200"/>
              </a:spcAft>
            </a:pPr>
            <a:r>
              <a:rPr lang="pt-PT" sz="2000" dirty="0" smtClean="0">
                <a:solidFill>
                  <a:schemeClr val="tx1">
                    <a:lumMod val="65000"/>
                    <a:lumOff val="35000"/>
                  </a:schemeClr>
                </a:solidFill>
                <a:latin typeface="Montserrat" panose="020B0604020202020204" charset="0"/>
                <a:ea typeface="Calibri"/>
                <a:cs typeface="Times New Roman"/>
              </a:rPr>
              <a:t>Realizaram </a:t>
            </a:r>
            <a:r>
              <a:rPr lang="pt-PT" sz="2000" dirty="0" err="1" smtClean="0">
                <a:solidFill>
                  <a:schemeClr val="tx1">
                    <a:lumMod val="65000"/>
                    <a:lumOff val="35000"/>
                  </a:schemeClr>
                </a:solidFill>
                <a:latin typeface="Montserrat" panose="020B0604020202020204" charset="0"/>
                <a:ea typeface="Calibri"/>
                <a:cs typeface="Times New Roman"/>
              </a:rPr>
              <a:t>PF</a:t>
            </a:r>
            <a:r>
              <a:rPr lang="pt-PT" sz="2000" dirty="0" smtClean="0">
                <a:solidFill>
                  <a:schemeClr val="tx1">
                    <a:lumMod val="65000"/>
                    <a:lumOff val="35000"/>
                  </a:schemeClr>
                </a:solidFill>
                <a:latin typeface="Montserrat" panose="020B0604020202020204" charset="0"/>
                <a:ea typeface="Calibri"/>
                <a:cs typeface="Times New Roman"/>
              </a:rPr>
              <a:t> a Português e Matemática</a:t>
            </a:r>
            <a:endParaRPr lang="pt-PT" sz="2000" dirty="0">
              <a:solidFill>
                <a:schemeClr val="tx1">
                  <a:lumMod val="65000"/>
                  <a:lumOff val="35000"/>
                </a:schemeClr>
              </a:solidFill>
              <a:latin typeface="Montserrat" panose="020B0604020202020204" charset="0"/>
              <a:ea typeface="Calibri"/>
              <a:cs typeface="Times New Roman"/>
            </a:endParaRPr>
          </a:p>
          <a:p>
            <a:r>
              <a:rPr lang="pt-PT" sz="2000" dirty="0" smtClean="0">
                <a:solidFill>
                  <a:schemeClr val="tx1">
                    <a:lumMod val="65000"/>
                    <a:lumOff val="35000"/>
                  </a:schemeClr>
                </a:solidFill>
                <a:latin typeface="Montserrat" panose="020B0604020202020204" charset="0"/>
                <a:ea typeface="Calibri"/>
                <a:cs typeface="Times New Roman"/>
              </a:rPr>
              <a:t> </a:t>
            </a:r>
            <a:r>
              <a:rPr lang="pt-PT" sz="2400" b="1" dirty="0">
                <a:solidFill>
                  <a:srgbClr val="F05768"/>
                </a:solidFill>
                <a:latin typeface="Source Sans Pro"/>
                <a:ea typeface="Source Sans Pro"/>
                <a:cs typeface="Source Sans Pro"/>
                <a:sym typeface="Montserrat"/>
              </a:rPr>
              <a:t>2.ª fase</a:t>
            </a:r>
          </a:p>
          <a:p>
            <a:r>
              <a:rPr lang="pt-PT" sz="2000" dirty="0" smtClean="0">
                <a:solidFill>
                  <a:schemeClr val="tx1">
                    <a:lumMod val="65000"/>
                    <a:lumOff val="35000"/>
                  </a:schemeClr>
                </a:solidFill>
                <a:latin typeface="Montserrat" panose="020B0604020202020204" charset="0"/>
                <a:ea typeface="Calibri"/>
                <a:cs typeface="Times New Roman"/>
              </a:rPr>
              <a:t>Realizam provas às disciplinas com nível inferior a 3, que lhes permitam a conclusão de ciclo,</a:t>
            </a:r>
          </a:p>
          <a:p>
            <a:r>
              <a:rPr lang="pt-PT" sz="2000" dirty="0" smtClean="0">
                <a:solidFill>
                  <a:schemeClr val="tx1">
                    <a:lumMod val="65000"/>
                    <a:lumOff val="35000"/>
                  </a:schemeClr>
                </a:solidFill>
                <a:latin typeface="Montserrat" panose="020B0604020202020204" charset="0"/>
                <a:ea typeface="Calibri"/>
                <a:cs typeface="Times New Roman"/>
              </a:rPr>
              <a:t>em caso de não aprovação na 1.ª fase</a:t>
            </a:r>
          </a:p>
          <a:p>
            <a:endParaRPr lang="pt-PT" sz="2000" dirty="0"/>
          </a:p>
          <a:p>
            <a:endParaRPr lang="pt-PT" sz="2000" dirty="0"/>
          </a:p>
          <a:p>
            <a:endParaRPr lang="pt-PT" dirty="0"/>
          </a:p>
        </p:txBody>
      </p:sp>
    </p:spTree>
    <p:extLst>
      <p:ext uri="{BB962C8B-B14F-4D97-AF65-F5344CB8AC3E}">
        <p14:creationId xmlns:p14="http://schemas.microsoft.com/office/powerpoint/2010/main" val="3137197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en" sz="2800" dirty="0"/>
              <a:t>Realização das provas de aferição</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9" name="Shape 83"/>
          <p:cNvSpPr txBox="1">
            <a:spLocks noGrp="1"/>
          </p:cNvSpPr>
          <p:nvPr>
            <p:ph type="body" idx="1"/>
          </p:nvPr>
        </p:nvSpPr>
        <p:spPr>
          <a:xfrm>
            <a:off x="395536" y="1916832"/>
            <a:ext cx="3960440" cy="3809983"/>
          </a:xfrm>
          <a:prstGeom prst="rect">
            <a:avLst/>
          </a:prstGeom>
          <a:ln>
            <a:solidFill>
              <a:schemeClr val="bg1">
                <a:lumMod val="65000"/>
              </a:schemeClr>
            </a:solidFill>
            <a:prstDash val="dash"/>
          </a:ln>
        </p:spPr>
        <p:txBody>
          <a:bodyPr lIns="91425" tIns="91425" rIns="0" bIns="91425" anchor="t" anchorCtr="0">
            <a:noAutofit/>
          </a:bodyPr>
          <a:lstStyle/>
          <a:p>
            <a:pPr marL="3175" lvl="0">
              <a:spcAft>
                <a:spcPts val="1200"/>
              </a:spcAft>
              <a:buClr>
                <a:srgbClr val="FF9E00"/>
              </a:buClr>
              <a:buNone/>
            </a:pPr>
            <a:r>
              <a:rPr lang="pt-PT" sz="2800" b="1" dirty="0">
                <a:solidFill>
                  <a:srgbClr val="F05768"/>
                </a:solidFill>
                <a:sym typeface="Arial"/>
              </a:rPr>
              <a:t>Quem Realiza?</a:t>
            </a:r>
          </a:p>
          <a:p>
            <a:pPr marL="450850" indent="-355600">
              <a:lnSpc>
                <a:spcPct val="115000"/>
              </a:lnSpc>
              <a:spcAft>
                <a:spcPts val="1200"/>
              </a:spcAft>
            </a:pPr>
            <a:r>
              <a:rPr lang="pt-PT" sz="2000" dirty="0">
                <a:solidFill>
                  <a:schemeClr val="tx1">
                    <a:lumMod val="65000"/>
                    <a:lumOff val="35000"/>
                  </a:schemeClr>
                </a:solidFill>
                <a:latin typeface="Montserrat" panose="020B0604020202020204" charset="0"/>
                <a:ea typeface="Calibri"/>
                <a:cs typeface="Times New Roman"/>
                <a:sym typeface="Arial"/>
              </a:rPr>
              <a:t>Alunos de ensino básico geral</a:t>
            </a:r>
          </a:p>
          <a:p>
            <a:pPr marL="450850" indent="-355600">
              <a:lnSpc>
                <a:spcPct val="115000"/>
              </a:lnSpc>
            </a:pPr>
            <a:r>
              <a:rPr lang="pt-PT" sz="2000" dirty="0">
                <a:solidFill>
                  <a:schemeClr val="tx1">
                    <a:lumMod val="65000"/>
                    <a:lumOff val="35000"/>
                  </a:schemeClr>
                </a:solidFill>
                <a:latin typeface="Montserrat" panose="020B0604020202020204" charset="0"/>
                <a:ea typeface="Calibri"/>
                <a:cs typeface="Times New Roman"/>
                <a:sym typeface="Arial"/>
              </a:rPr>
              <a:t>Alunos do ensino artístico </a:t>
            </a:r>
            <a:r>
              <a:rPr lang="pt-PT" sz="2000" dirty="0" smtClean="0">
                <a:solidFill>
                  <a:schemeClr val="tx1">
                    <a:lumMod val="65000"/>
                    <a:lumOff val="35000"/>
                  </a:schemeClr>
                </a:solidFill>
                <a:latin typeface="Montserrat" panose="020B0604020202020204" charset="0"/>
                <a:ea typeface="Calibri"/>
                <a:cs typeface="Times New Roman"/>
                <a:sym typeface="Arial"/>
              </a:rPr>
              <a:t>especializado</a:t>
            </a:r>
          </a:p>
          <a:p>
            <a:pPr marL="355600" indent="0">
              <a:lnSpc>
                <a:spcPct val="115000"/>
              </a:lnSpc>
              <a:spcBef>
                <a:spcPts val="0"/>
              </a:spcBef>
              <a:spcAft>
                <a:spcPts val="600"/>
              </a:spcAft>
              <a:buNone/>
            </a:pPr>
            <a:r>
              <a:rPr lang="pt-PT" sz="1800" dirty="0" smtClean="0">
                <a:solidFill>
                  <a:schemeClr val="tx1">
                    <a:lumMod val="65000"/>
                    <a:lumOff val="35000"/>
                  </a:schemeClr>
                </a:solidFill>
                <a:latin typeface="Montserrat" panose="020B0604020202020204" charset="0"/>
                <a:ea typeface="Calibri"/>
                <a:cs typeface="Times New Roman"/>
                <a:sym typeface="Arial"/>
              </a:rPr>
              <a:t>[Com algumas exceções – ver Comunicação n.º 1/JNE/2018]</a:t>
            </a:r>
            <a:endParaRPr lang="pt-PT" sz="1800" dirty="0">
              <a:solidFill>
                <a:schemeClr val="tx1">
                  <a:lumMod val="65000"/>
                  <a:lumOff val="35000"/>
                </a:schemeClr>
              </a:solidFill>
              <a:latin typeface="Montserrat" panose="020B0604020202020204" charset="0"/>
              <a:ea typeface="Calibri"/>
              <a:cs typeface="Times New Roman"/>
              <a:sym typeface="Arial"/>
            </a:endParaRPr>
          </a:p>
        </p:txBody>
      </p:sp>
      <p:sp>
        <p:nvSpPr>
          <p:cNvPr id="10" name="Marcador de Posição do Texto 1"/>
          <p:cNvSpPr txBox="1">
            <a:spLocks/>
          </p:cNvSpPr>
          <p:nvPr/>
        </p:nvSpPr>
        <p:spPr>
          <a:xfrm>
            <a:off x="4644008" y="1916832"/>
            <a:ext cx="4032448" cy="3816424"/>
          </a:xfrm>
          <a:prstGeom prst="rect">
            <a:avLst/>
          </a:prstGeom>
          <a:ln>
            <a:solidFill>
              <a:schemeClr val="bg1">
                <a:lumMod val="65000"/>
              </a:schemeClr>
            </a:solidFill>
            <a:prstDash val="dash"/>
          </a:ln>
        </p:spPr>
        <p:txBody>
          <a:bodyPr r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95250">
              <a:spcAft>
                <a:spcPts val="1200"/>
              </a:spcAft>
              <a:buClr>
                <a:srgbClr val="FF9E00"/>
              </a:buClr>
            </a:pPr>
            <a:r>
              <a:rPr lang="pt-PT" sz="2800" b="1" dirty="0">
                <a:solidFill>
                  <a:srgbClr val="F05768"/>
                </a:solidFill>
                <a:latin typeface="Source Sans Pro"/>
                <a:ea typeface="Source Sans Pro"/>
                <a:cs typeface="Source Sans Pro"/>
                <a:sym typeface="Montserrat"/>
              </a:rPr>
              <a:t>Quem pode Realizar?</a:t>
            </a:r>
          </a:p>
          <a:p>
            <a:pPr marL="450850" indent="-355600">
              <a:lnSpc>
                <a:spcPct val="115000"/>
              </a:lnSpc>
              <a:spcBef>
                <a:spcPts val="600"/>
              </a:spcBef>
              <a:spcAft>
                <a:spcPts val="600"/>
              </a:spcAft>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sym typeface="Montserrat"/>
              </a:rPr>
              <a:t>Alunos de outras ofertas  formativas</a:t>
            </a:r>
          </a:p>
          <a:p>
            <a:pPr marL="808038">
              <a:lnSpc>
                <a:spcPct val="115000"/>
              </a:lnSpc>
              <a:spcAft>
                <a:spcPts val="1800"/>
              </a:spcAft>
              <a:buClr>
                <a:srgbClr val="C7F464"/>
              </a:buClr>
              <a:buSzPct val="100000"/>
            </a:pPr>
            <a:r>
              <a:rPr lang="pt-PT" sz="1600" dirty="0">
                <a:solidFill>
                  <a:schemeClr val="tx1">
                    <a:lumMod val="65000"/>
                    <a:lumOff val="35000"/>
                  </a:schemeClr>
                </a:solidFill>
                <a:latin typeface="Montserrat" panose="020B0604020202020204" charset="0"/>
                <a:ea typeface="Calibri"/>
                <a:cs typeface="Times New Roman"/>
                <a:sym typeface="Montserrat"/>
              </a:rPr>
              <a:t>[por decisão do conselho </a:t>
            </a:r>
            <a:r>
              <a:rPr lang="pt-PT" sz="1600" dirty="0" smtClean="0">
                <a:solidFill>
                  <a:schemeClr val="tx1">
                    <a:lumMod val="65000"/>
                    <a:lumOff val="35000"/>
                  </a:schemeClr>
                </a:solidFill>
                <a:latin typeface="Montserrat" panose="020B0604020202020204" charset="0"/>
                <a:ea typeface="Calibri"/>
                <a:cs typeface="Times New Roman"/>
                <a:sym typeface="Montserrat"/>
              </a:rPr>
              <a:t>pedagógico]</a:t>
            </a:r>
            <a:endParaRPr lang="pt-PT" sz="1600" dirty="0">
              <a:solidFill>
                <a:schemeClr val="tx1">
                  <a:lumMod val="65000"/>
                  <a:lumOff val="35000"/>
                </a:schemeClr>
              </a:solidFill>
              <a:latin typeface="Montserrat" panose="020B0604020202020204" charset="0"/>
              <a:ea typeface="Calibri"/>
              <a:cs typeface="Times New Roman"/>
              <a:sym typeface="Montserrat"/>
            </a:endParaRPr>
          </a:p>
          <a:p>
            <a:pPr marL="450850" indent="-355600">
              <a:lnSpc>
                <a:spcPct val="115000"/>
              </a:lnSpc>
              <a:spcBef>
                <a:spcPts val="600"/>
              </a:spcBef>
              <a:spcAft>
                <a:spcPts val="600"/>
              </a:spcAft>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sym typeface="Montserrat"/>
              </a:rPr>
              <a:t>Alunos do ensino individual e doméstico</a:t>
            </a:r>
          </a:p>
          <a:p>
            <a:pPr marL="808038">
              <a:lnSpc>
                <a:spcPct val="115000"/>
              </a:lnSpc>
              <a:spcAft>
                <a:spcPts val="1200"/>
              </a:spcAft>
              <a:buClr>
                <a:srgbClr val="C7F464"/>
              </a:buClr>
              <a:buSzPct val="100000"/>
            </a:pPr>
            <a:r>
              <a:rPr lang="pt-PT" sz="1600" dirty="0">
                <a:solidFill>
                  <a:schemeClr val="tx1">
                    <a:lumMod val="65000"/>
                    <a:lumOff val="35000"/>
                  </a:schemeClr>
                </a:solidFill>
                <a:latin typeface="Montserrat" panose="020B0604020202020204" charset="0"/>
                <a:ea typeface="Calibri"/>
                <a:cs typeface="Times New Roman"/>
                <a:sym typeface="Montserrat"/>
              </a:rPr>
              <a:t>[por requerimento do encarregado de educação]</a:t>
            </a:r>
          </a:p>
          <a:p>
            <a:pPr marL="406400">
              <a:spcAft>
                <a:spcPts val="1200"/>
              </a:spcAft>
              <a:buClr>
                <a:srgbClr val="FF9E00"/>
              </a:buClr>
            </a:pPr>
            <a:endParaRPr lang="pt-PT" dirty="0" smtClean="0"/>
          </a:p>
          <a:p>
            <a:endParaRPr lang="pt-PT" dirty="0"/>
          </a:p>
        </p:txBody>
      </p:sp>
    </p:spTree>
    <p:extLst>
      <p:ext uri="{BB962C8B-B14F-4D97-AF65-F5344CB8AC3E}">
        <p14:creationId xmlns:p14="http://schemas.microsoft.com/office/powerpoint/2010/main" val="28918085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pt-PT" sz="2000" dirty="0">
                <a:sym typeface="Droid Serif"/>
              </a:rPr>
              <a:t>Alunos de outras vias formativas r</a:t>
            </a:r>
            <a:r>
              <a:rPr lang="pt-PT" sz="2000" dirty="0"/>
              <a:t>ealizam provas finais para prosseguir estudos nos cursos científico-humanísticos regulares</a:t>
            </a:r>
            <a:endParaRPr lang="en" sz="2000" dirty="0"/>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Shape 192"/>
          <p:cNvSpPr txBox="1">
            <a:spLocks noGrp="1"/>
          </p:cNvSpPr>
          <p:nvPr>
            <p:ph type="body" idx="1"/>
          </p:nvPr>
        </p:nvSpPr>
        <p:spPr>
          <a:xfrm>
            <a:off x="971600" y="2049040"/>
            <a:ext cx="3312368" cy="1740000"/>
          </a:xfrm>
          <a:prstGeom prst="rect">
            <a:avLst/>
          </a:prstGeom>
          <a:ln>
            <a:solidFill>
              <a:schemeClr val="bg1">
                <a:lumMod val="65000"/>
              </a:schemeClr>
            </a:solidFill>
            <a:prstDash val="dash"/>
          </a:ln>
        </p:spPr>
        <p:txBody>
          <a:bodyPr lIns="91425" tIns="91425" rIns="91425" bIns="91425" anchor="t" anchorCtr="0">
            <a:noAutofit/>
          </a:bodyPr>
          <a:lstStyle/>
          <a:p>
            <a:pPr>
              <a:buNone/>
            </a:pPr>
            <a:r>
              <a:rPr lang="pt-PT" b="1" dirty="0">
                <a:solidFill>
                  <a:srgbClr val="F05768"/>
                </a:solidFill>
                <a:sym typeface="Montserrat"/>
              </a:rPr>
              <a:t>PCA</a:t>
            </a:r>
          </a:p>
          <a:p>
            <a:pPr marL="95250" indent="-19050">
              <a:buNone/>
            </a:pPr>
            <a:r>
              <a:rPr lang="pt-PT" sz="1600" dirty="0"/>
              <a:t>Realizam provas finais com média ponderada 70%x30%</a:t>
            </a:r>
          </a:p>
          <a:p>
            <a:pPr marL="95250" indent="-19050">
              <a:buNone/>
            </a:pPr>
            <a:r>
              <a:rPr lang="pt-PT" sz="1600" dirty="0"/>
              <a:t>Seguem o regime geral de avaliação </a:t>
            </a:r>
          </a:p>
        </p:txBody>
      </p:sp>
      <p:sp>
        <p:nvSpPr>
          <p:cNvPr id="12" name="Shape 193"/>
          <p:cNvSpPr txBox="1">
            <a:spLocks noGrp="1"/>
          </p:cNvSpPr>
          <p:nvPr>
            <p:ph type="body" idx="2"/>
          </p:nvPr>
        </p:nvSpPr>
        <p:spPr>
          <a:xfrm>
            <a:off x="4662790" y="2049040"/>
            <a:ext cx="3365594" cy="1740000"/>
          </a:xfrm>
          <a:prstGeom prst="rect">
            <a:avLst/>
          </a:prstGeom>
          <a:ln>
            <a:solidFill>
              <a:schemeClr val="bg1">
                <a:lumMod val="65000"/>
              </a:schemeClr>
            </a:solidFill>
            <a:prstDash val="dash"/>
          </a:ln>
        </p:spPr>
        <p:txBody>
          <a:bodyPr lIns="91425" tIns="91425" rIns="91425" bIns="91425" anchor="t" anchorCtr="0">
            <a:noAutofit/>
          </a:bodyPr>
          <a:lstStyle/>
          <a:p>
            <a:pPr>
              <a:buNone/>
            </a:pPr>
            <a:r>
              <a:rPr lang="pt-PT" b="1" dirty="0">
                <a:solidFill>
                  <a:srgbClr val="F05768"/>
                </a:solidFill>
              </a:rPr>
              <a:t>CEF</a:t>
            </a:r>
          </a:p>
          <a:p>
            <a:pPr marL="95250" indent="-19050">
              <a:buNone/>
            </a:pPr>
            <a:r>
              <a:rPr lang="pt-PT" sz="1600" dirty="0"/>
              <a:t>Realizam provas finais com média ponderada 70%x30%</a:t>
            </a:r>
          </a:p>
          <a:p>
            <a:pPr marL="95250" indent="-19050">
              <a:buNone/>
            </a:pPr>
            <a:r>
              <a:rPr lang="pt-PT" sz="1600" dirty="0"/>
              <a:t>Pelo menos nível 3 em ambas as disciplinas</a:t>
            </a:r>
          </a:p>
          <a:p>
            <a:pPr lvl="0">
              <a:buNone/>
            </a:pPr>
            <a:endParaRPr lang="pt-PT" sz="1600" dirty="0"/>
          </a:p>
        </p:txBody>
      </p:sp>
      <p:sp>
        <p:nvSpPr>
          <p:cNvPr id="14" name="Shape 194"/>
          <p:cNvSpPr txBox="1">
            <a:spLocks/>
          </p:cNvSpPr>
          <p:nvPr/>
        </p:nvSpPr>
        <p:spPr>
          <a:xfrm>
            <a:off x="4702148" y="4065264"/>
            <a:ext cx="3326236" cy="1740000"/>
          </a:xfrm>
          <a:prstGeom prst="rect">
            <a:avLst/>
          </a:prstGeom>
          <a:ln>
            <a:solidFill>
              <a:schemeClr val="bg1">
                <a:lumMod val="65000"/>
              </a:schemeClr>
            </a:solidFill>
            <a:prstDash val="dash"/>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381000">
              <a:spcBef>
                <a:spcPts val="600"/>
              </a:spcBef>
              <a:buClr>
                <a:srgbClr val="2F3848"/>
              </a:buClr>
              <a:buSzPts val="2400"/>
            </a:pPr>
            <a:r>
              <a:rPr lang="pt-PT" sz="2400" b="1" dirty="0">
                <a:solidFill>
                  <a:srgbClr val="F05768"/>
                </a:solidFill>
                <a:latin typeface="Source Sans Pro"/>
                <a:ea typeface="Source Sans Pro"/>
                <a:cs typeface="Source Sans Pro"/>
                <a:sym typeface="Montserrat"/>
              </a:rPr>
              <a:t>Recorrente</a:t>
            </a:r>
          </a:p>
          <a:p>
            <a:r>
              <a:rPr lang="pt-PT" sz="1600" dirty="0">
                <a:solidFill>
                  <a:srgbClr val="2F3848"/>
                </a:solidFill>
                <a:latin typeface="Source Sans Pro"/>
                <a:ea typeface="Source Sans Pro"/>
                <a:cs typeface="Source Sans Pro"/>
                <a:sym typeface="Montserrat"/>
              </a:rPr>
              <a:t>Realizam provas finais com média ponderada 70%x30%</a:t>
            </a:r>
          </a:p>
          <a:p>
            <a:r>
              <a:rPr lang="pt-PT" sz="1600" dirty="0">
                <a:solidFill>
                  <a:srgbClr val="2F3848"/>
                </a:solidFill>
                <a:latin typeface="Source Sans Pro"/>
                <a:ea typeface="Source Sans Pro"/>
                <a:cs typeface="Source Sans Pro"/>
                <a:sym typeface="Montserrat"/>
              </a:rPr>
              <a:t>Pelo menos nível 3 em uma das disciplinas</a:t>
            </a:r>
          </a:p>
          <a:p>
            <a:endParaRPr lang="pt-PT" sz="1600" dirty="0"/>
          </a:p>
        </p:txBody>
      </p:sp>
      <p:sp>
        <p:nvSpPr>
          <p:cNvPr id="15" name="Shape 195"/>
          <p:cNvSpPr txBox="1">
            <a:spLocks/>
          </p:cNvSpPr>
          <p:nvPr/>
        </p:nvSpPr>
        <p:spPr>
          <a:xfrm>
            <a:off x="971600" y="4065264"/>
            <a:ext cx="3312368" cy="1740000"/>
          </a:xfrm>
          <a:prstGeom prst="rect">
            <a:avLst/>
          </a:prstGeom>
          <a:noFill/>
          <a:ln>
            <a:solidFill>
              <a:schemeClr val="bg1">
                <a:lumMod val="65000"/>
              </a:schemeClr>
            </a:solidFill>
            <a:prstDash val="dash"/>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C7F464"/>
              </a:buClr>
              <a:buSzPct val="100000"/>
              <a:buFont typeface="Montserrat"/>
              <a:buChar char="▣"/>
              <a:defRPr sz="2000" b="0" i="0" u="none" strike="noStrike" cap="none">
                <a:solidFill>
                  <a:srgbClr val="454F5B"/>
                </a:solidFill>
                <a:latin typeface="Montserrat"/>
                <a:ea typeface="Montserrat"/>
                <a:cs typeface="Montserrat"/>
                <a:sym typeface="Montserrat"/>
              </a:defRPr>
            </a:lvl1pPr>
            <a:lvl2pPr marR="0" lvl="1" algn="l" rtl="0">
              <a:lnSpc>
                <a:spcPct val="100000"/>
              </a:lnSpc>
              <a:spcBef>
                <a:spcPts val="0"/>
              </a:spcBef>
              <a:spcAft>
                <a:spcPts val="0"/>
              </a:spcAft>
              <a:buClr>
                <a:srgbClr val="C7F464"/>
              </a:buClr>
              <a:buSzPct val="100000"/>
              <a:buFont typeface="Montserrat"/>
              <a:buChar char="□"/>
              <a:defRPr sz="2000" b="0" i="0" u="none" strike="noStrike" cap="none">
                <a:solidFill>
                  <a:srgbClr val="454F5B"/>
                </a:solidFill>
                <a:latin typeface="Montserrat"/>
                <a:ea typeface="Montserrat"/>
                <a:cs typeface="Montserrat"/>
                <a:sym typeface="Montserrat"/>
              </a:defRPr>
            </a:lvl2pPr>
            <a:lvl3pPr marR="0" lvl="2" algn="l" rtl="0">
              <a:lnSpc>
                <a:spcPct val="100000"/>
              </a:lnSpc>
              <a:spcBef>
                <a:spcPts val="0"/>
              </a:spcBef>
              <a:spcAft>
                <a:spcPts val="0"/>
              </a:spcAft>
              <a:buClr>
                <a:srgbClr val="C7F464"/>
              </a:buClr>
              <a:buSzPct val="100000"/>
              <a:buFont typeface="Montserrat"/>
              <a:buNone/>
              <a:defRPr sz="2000" b="0" i="0" u="none" strike="noStrike" cap="none">
                <a:solidFill>
                  <a:srgbClr val="454F5B"/>
                </a:solidFill>
                <a:latin typeface="Montserrat"/>
                <a:ea typeface="Montserrat"/>
                <a:cs typeface="Montserrat"/>
                <a:sym typeface="Montserrat"/>
              </a:defRPr>
            </a:lvl3pPr>
            <a:lvl4pPr marR="0" lvl="3" algn="l" rtl="0">
              <a:lnSpc>
                <a:spcPct val="100000"/>
              </a:lnSpc>
              <a:spcBef>
                <a:spcPts val="0"/>
              </a:spcBef>
              <a:spcAft>
                <a:spcPts val="0"/>
              </a:spcAft>
              <a:buClr>
                <a:srgbClr val="C7F464"/>
              </a:buClr>
              <a:buSzPct val="100000"/>
              <a:buFont typeface="Montserrat"/>
              <a:buNone/>
              <a:defRPr sz="2000" b="0" i="0" u="none" strike="noStrike" cap="none">
                <a:solidFill>
                  <a:srgbClr val="454F5B"/>
                </a:solidFill>
                <a:latin typeface="Montserrat"/>
                <a:ea typeface="Montserrat"/>
                <a:cs typeface="Montserrat"/>
                <a:sym typeface="Montserrat"/>
              </a:defRPr>
            </a:lvl4pPr>
            <a:lvl5pPr marR="0" lvl="4" algn="l" rtl="0">
              <a:lnSpc>
                <a:spcPct val="100000"/>
              </a:lnSpc>
              <a:spcBef>
                <a:spcPts val="0"/>
              </a:spcBef>
              <a:spcAft>
                <a:spcPts val="0"/>
              </a:spcAft>
              <a:buClr>
                <a:srgbClr val="C7F464"/>
              </a:buClr>
              <a:buSzPct val="100000"/>
              <a:buFont typeface="Montserrat"/>
              <a:buNone/>
              <a:defRPr sz="2000" b="0" i="0" u="none" strike="noStrike" cap="none">
                <a:solidFill>
                  <a:srgbClr val="454F5B"/>
                </a:solidFill>
                <a:latin typeface="Montserrat"/>
                <a:ea typeface="Montserrat"/>
                <a:cs typeface="Montserrat"/>
                <a:sym typeface="Montserrat"/>
              </a:defRPr>
            </a:lvl5pPr>
            <a:lvl6pPr marR="0" lvl="5" algn="l" rtl="0">
              <a:lnSpc>
                <a:spcPct val="100000"/>
              </a:lnSpc>
              <a:spcBef>
                <a:spcPts val="0"/>
              </a:spcBef>
              <a:spcAft>
                <a:spcPts val="0"/>
              </a:spcAft>
              <a:buClr>
                <a:srgbClr val="C7F464"/>
              </a:buClr>
              <a:buSzPct val="100000"/>
              <a:buFont typeface="Montserrat"/>
              <a:buNone/>
              <a:defRPr sz="2000" b="0" i="0" u="none" strike="noStrike" cap="none">
                <a:solidFill>
                  <a:srgbClr val="454F5B"/>
                </a:solidFill>
                <a:latin typeface="Montserrat"/>
                <a:ea typeface="Montserrat"/>
                <a:cs typeface="Montserrat"/>
                <a:sym typeface="Montserrat"/>
              </a:defRPr>
            </a:lvl6pPr>
            <a:lvl7pPr marR="0" lvl="6" algn="l" rtl="0">
              <a:lnSpc>
                <a:spcPct val="100000"/>
              </a:lnSpc>
              <a:spcBef>
                <a:spcPts val="0"/>
              </a:spcBef>
              <a:spcAft>
                <a:spcPts val="0"/>
              </a:spcAft>
              <a:buClr>
                <a:srgbClr val="C7F464"/>
              </a:buClr>
              <a:buSzPct val="100000"/>
              <a:buFont typeface="Montserrat"/>
              <a:buNone/>
              <a:defRPr sz="2000" b="0" i="0" u="none" strike="noStrike" cap="none">
                <a:solidFill>
                  <a:srgbClr val="454F5B"/>
                </a:solidFill>
                <a:latin typeface="Montserrat"/>
                <a:ea typeface="Montserrat"/>
                <a:cs typeface="Montserrat"/>
                <a:sym typeface="Montserrat"/>
              </a:defRPr>
            </a:lvl7pPr>
            <a:lvl8pPr marR="0" lvl="7" algn="l" rtl="0">
              <a:lnSpc>
                <a:spcPct val="100000"/>
              </a:lnSpc>
              <a:spcBef>
                <a:spcPts val="0"/>
              </a:spcBef>
              <a:spcAft>
                <a:spcPts val="0"/>
              </a:spcAft>
              <a:buClr>
                <a:srgbClr val="C7F464"/>
              </a:buClr>
              <a:buSzPct val="100000"/>
              <a:buFont typeface="Montserrat"/>
              <a:buNone/>
              <a:defRPr sz="2000" b="0" i="0" u="none" strike="noStrike" cap="none">
                <a:solidFill>
                  <a:srgbClr val="454F5B"/>
                </a:solidFill>
                <a:latin typeface="Montserrat"/>
                <a:ea typeface="Montserrat"/>
                <a:cs typeface="Montserrat"/>
                <a:sym typeface="Montserrat"/>
              </a:defRPr>
            </a:lvl8pPr>
            <a:lvl9pPr marR="0" lvl="8" algn="l" rtl="0">
              <a:lnSpc>
                <a:spcPct val="100000"/>
              </a:lnSpc>
              <a:spcBef>
                <a:spcPts val="0"/>
              </a:spcBef>
              <a:spcAft>
                <a:spcPts val="0"/>
              </a:spcAft>
              <a:buClr>
                <a:srgbClr val="C7F464"/>
              </a:buClr>
              <a:buSzPct val="100000"/>
              <a:buFont typeface="Montserrat"/>
              <a:buNone/>
              <a:defRPr sz="2000" b="0" i="0" u="none" strike="noStrike" cap="none">
                <a:solidFill>
                  <a:srgbClr val="454F5B"/>
                </a:solidFill>
                <a:latin typeface="Montserrat"/>
                <a:ea typeface="Montserrat"/>
                <a:cs typeface="Montserrat"/>
                <a:sym typeface="Montserrat"/>
              </a:defRPr>
            </a:lvl9pPr>
          </a:lstStyle>
          <a:p>
            <a:pPr marL="457200" indent="-381000">
              <a:spcBef>
                <a:spcPts val="600"/>
              </a:spcBef>
              <a:buClr>
                <a:srgbClr val="2F3848"/>
              </a:buClr>
              <a:buSzPts val="2400"/>
              <a:buNone/>
            </a:pPr>
            <a:r>
              <a:rPr lang="pt-PT" sz="2400" b="1" dirty="0">
                <a:solidFill>
                  <a:srgbClr val="F05768"/>
                </a:solidFill>
                <a:latin typeface="Source Sans Pro"/>
                <a:ea typeface="Source Sans Pro"/>
                <a:cs typeface="Source Sans Pro"/>
                <a:sym typeface="Source Sans Pro"/>
              </a:rPr>
              <a:t>Vocacional</a:t>
            </a:r>
          </a:p>
          <a:p>
            <a:pPr>
              <a:spcAft>
                <a:spcPts val="1200"/>
              </a:spcAft>
              <a:buFont typeface="Montserrat"/>
              <a:buNone/>
            </a:pPr>
            <a:r>
              <a:rPr lang="pt-PT" sz="1600" dirty="0">
                <a:solidFill>
                  <a:srgbClr val="2F3848"/>
                </a:solidFill>
                <a:latin typeface="Source Sans Pro"/>
                <a:ea typeface="Source Sans Pro"/>
                <a:cs typeface="Source Sans Pro"/>
                <a:sym typeface="Source Sans Pro"/>
              </a:rPr>
              <a:t>Realizam provas finais a valer 100</a:t>
            </a:r>
            <a:r>
              <a:rPr lang="pt-PT" sz="1600" dirty="0" smtClean="0">
                <a:solidFill>
                  <a:srgbClr val="2F3848"/>
                </a:solidFill>
                <a:latin typeface="Source Sans Pro"/>
                <a:ea typeface="Source Sans Pro"/>
                <a:cs typeface="Source Sans Pro"/>
                <a:sym typeface="Source Sans Pro"/>
              </a:rPr>
              <a:t>%</a:t>
            </a:r>
            <a:endParaRPr lang="pt-PT" sz="1600" dirty="0">
              <a:solidFill>
                <a:srgbClr val="2F3848"/>
              </a:solidFill>
              <a:latin typeface="Source Sans Pro"/>
              <a:ea typeface="Source Sans Pro"/>
              <a:cs typeface="Source Sans Pro"/>
              <a:sym typeface="Source Sans Pro"/>
            </a:endParaRPr>
          </a:p>
          <a:p>
            <a:pPr>
              <a:buFont typeface="Montserrat"/>
              <a:buNone/>
            </a:pPr>
            <a:r>
              <a:rPr lang="pt-PT" sz="1600" dirty="0">
                <a:solidFill>
                  <a:srgbClr val="2F3848"/>
                </a:solidFill>
                <a:latin typeface="Source Sans Pro"/>
                <a:ea typeface="Source Sans Pro"/>
                <a:cs typeface="Source Sans Pro"/>
                <a:sym typeface="Source Sans Pro"/>
              </a:rPr>
              <a:t>Pelo menos nível 3 nas duas provas</a:t>
            </a:r>
          </a:p>
          <a:p>
            <a:pPr>
              <a:buFont typeface="Montserrat"/>
              <a:buNone/>
            </a:pPr>
            <a:endParaRPr lang="pt-PT" sz="1600" dirty="0"/>
          </a:p>
        </p:txBody>
      </p:sp>
    </p:spTree>
    <p:extLst>
      <p:ext uri="{BB962C8B-B14F-4D97-AF65-F5344CB8AC3E}">
        <p14:creationId xmlns:p14="http://schemas.microsoft.com/office/powerpoint/2010/main" val="19503018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Informações</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Rectângulo 9"/>
          <p:cNvSpPr/>
          <p:nvPr/>
        </p:nvSpPr>
        <p:spPr>
          <a:xfrm>
            <a:off x="755576" y="1985235"/>
            <a:ext cx="7920880" cy="3493264"/>
          </a:xfrm>
          <a:prstGeom prst="rect">
            <a:avLst/>
          </a:prstGeom>
          <a:ln>
            <a:solidFill>
              <a:schemeClr val="bg1">
                <a:lumMod val="65000"/>
              </a:schemeClr>
            </a:solidFill>
            <a:prstDash val="dash"/>
          </a:ln>
        </p:spPr>
        <p:txBody>
          <a:bodyPr wrap="square">
            <a:spAutoFit/>
          </a:bodyPr>
          <a:lstStyle/>
          <a:p>
            <a:pPr lvl="1"/>
            <a:r>
              <a:rPr lang="pt-PT" sz="2400" b="1" dirty="0">
                <a:solidFill>
                  <a:srgbClr val="F05768"/>
                </a:solidFill>
                <a:latin typeface="Source Sans Pro"/>
                <a:ea typeface="Source Sans Pro"/>
                <a:cs typeface="Source Sans Pro"/>
                <a:sym typeface="Source Sans Pro"/>
              </a:rPr>
              <a:t>Prova final de </a:t>
            </a:r>
            <a:r>
              <a:rPr lang="pt-PT" sz="2400" b="1" dirty="0" smtClean="0">
                <a:solidFill>
                  <a:srgbClr val="F05768"/>
                </a:solidFill>
                <a:latin typeface="Source Sans Pro"/>
                <a:ea typeface="Source Sans Pro"/>
                <a:cs typeface="Source Sans Pro"/>
                <a:sym typeface="Source Sans Pro"/>
              </a:rPr>
              <a:t>Português (91)</a:t>
            </a:r>
            <a:endParaRPr lang="pt-PT" sz="2400" b="1" dirty="0">
              <a:solidFill>
                <a:srgbClr val="F05768"/>
              </a:solidFill>
              <a:latin typeface="Source Sans Pro"/>
              <a:ea typeface="Source Sans Pro"/>
              <a:cs typeface="Source Sans Pro"/>
              <a:sym typeface="Source Sans Pro"/>
            </a:endParaRPr>
          </a:p>
          <a:p>
            <a:pPr marL="450850" indent="-355600">
              <a:lnSpc>
                <a:spcPct val="115000"/>
              </a:lnSpc>
              <a:spcBef>
                <a:spcPts val="600"/>
              </a:spcBef>
              <a:spcAft>
                <a:spcPts val="1200"/>
              </a:spcAft>
              <a:buClr>
                <a:srgbClr val="2F3848"/>
              </a:buClr>
              <a:buSzPts val="2400"/>
              <a:buFont typeface="Source Sans Pro"/>
              <a:buChar char="■"/>
            </a:pPr>
            <a:r>
              <a:rPr lang="pt-PT" sz="2000" dirty="0">
                <a:solidFill>
                  <a:srgbClr val="2F3848"/>
                </a:solidFill>
                <a:latin typeface="Source Sans Pro"/>
                <a:ea typeface="Source Sans Pro"/>
                <a:cs typeface="Source Sans Pro"/>
                <a:sym typeface="Source Sans Pro"/>
              </a:rPr>
              <a:t>Compreensão do oral - salas equipadas com sistema de reprodução de ficheiro áudio [Duração </a:t>
            </a:r>
            <a:r>
              <a:rPr lang="pt-PT" sz="2000" dirty="0" err="1">
                <a:solidFill>
                  <a:srgbClr val="2F3848"/>
                </a:solidFill>
                <a:latin typeface="Source Sans Pro"/>
                <a:ea typeface="Source Sans Pro"/>
                <a:cs typeface="Source Sans Pro"/>
                <a:sym typeface="Source Sans Pro"/>
              </a:rPr>
              <a:t>máx</a:t>
            </a:r>
            <a:r>
              <a:rPr lang="pt-PT" sz="2000" dirty="0">
                <a:solidFill>
                  <a:srgbClr val="2F3848"/>
                </a:solidFill>
                <a:latin typeface="Source Sans Pro"/>
                <a:ea typeface="Source Sans Pro"/>
                <a:cs typeface="Source Sans Pro"/>
                <a:sym typeface="Source Sans Pro"/>
              </a:rPr>
              <a:t>. 15 min]</a:t>
            </a:r>
          </a:p>
          <a:p>
            <a:pPr lvl="1"/>
            <a:r>
              <a:rPr lang="pt-PT" sz="2400" b="1" dirty="0" smtClean="0">
                <a:solidFill>
                  <a:srgbClr val="F05768"/>
                </a:solidFill>
                <a:latin typeface="Source Sans Pro"/>
                <a:ea typeface="Source Sans Pro"/>
                <a:cs typeface="Source Sans Pro"/>
              </a:rPr>
              <a:t>Provas do 3.º ciclo</a:t>
            </a:r>
            <a:endParaRPr lang="pt-PT" sz="2400" b="1" dirty="0">
              <a:solidFill>
                <a:srgbClr val="F05768"/>
              </a:solidFill>
              <a:latin typeface="Source Sans Pro"/>
              <a:ea typeface="Source Sans Pro"/>
              <a:cs typeface="Source Sans Pro"/>
            </a:endParaRPr>
          </a:p>
          <a:p>
            <a:pPr marL="450850" indent="-355600">
              <a:lnSpc>
                <a:spcPct val="115000"/>
              </a:lnSpc>
              <a:spcBef>
                <a:spcPts val="600"/>
              </a:spcBef>
              <a:spcAft>
                <a:spcPts val="1200"/>
              </a:spcAft>
              <a:buClr>
                <a:srgbClr val="2F3848"/>
              </a:buClr>
              <a:buSzPts val="2400"/>
              <a:buFont typeface="Source Sans Pro"/>
              <a:buChar char="■"/>
            </a:pPr>
            <a:r>
              <a:rPr lang="pt-PT" sz="2000" dirty="0" smtClean="0">
                <a:solidFill>
                  <a:srgbClr val="2F3848"/>
                </a:solidFill>
                <a:latin typeface="Source Sans Pro"/>
                <a:ea typeface="Source Sans Pro"/>
                <a:cs typeface="Source Sans Pro"/>
              </a:rPr>
              <a:t>Todas as provas do 3.º ciclo, provas de aferição e provas finais, são realizadas no próprio enunciado da prova</a:t>
            </a:r>
          </a:p>
          <a:p>
            <a:pPr marL="450850" indent="-355600">
              <a:lnSpc>
                <a:spcPct val="115000"/>
              </a:lnSpc>
              <a:spcBef>
                <a:spcPts val="600"/>
              </a:spcBef>
              <a:buClr>
                <a:srgbClr val="2F3848"/>
              </a:buClr>
              <a:buSzPts val="2400"/>
              <a:buFont typeface="Source Sans Pro"/>
              <a:buChar char="■"/>
            </a:pPr>
            <a:r>
              <a:rPr lang="pt-PT" sz="2000" dirty="0" smtClean="0">
                <a:solidFill>
                  <a:srgbClr val="2F3848"/>
                </a:solidFill>
                <a:latin typeface="Source Sans Pro"/>
                <a:ea typeface="Source Sans Pro"/>
                <a:cs typeface="Source Sans Pro"/>
              </a:rPr>
              <a:t>Os alunos de </a:t>
            </a:r>
            <a:r>
              <a:rPr lang="pt-PT" sz="2000" dirty="0" err="1" smtClean="0">
                <a:solidFill>
                  <a:srgbClr val="2F3848"/>
                </a:solidFill>
                <a:latin typeface="Source Sans Pro"/>
                <a:ea typeface="Source Sans Pro"/>
                <a:cs typeface="Source Sans Pro"/>
              </a:rPr>
              <a:t>PLNM</a:t>
            </a:r>
            <a:r>
              <a:rPr lang="pt-PT" sz="2000" dirty="0" smtClean="0">
                <a:solidFill>
                  <a:srgbClr val="2F3848"/>
                </a:solidFill>
                <a:latin typeface="Source Sans Pro"/>
                <a:ea typeface="Source Sans Pro"/>
                <a:cs typeface="Source Sans Pro"/>
              </a:rPr>
              <a:t> do ensino individual e doméstico podem realizar a prova final de </a:t>
            </a:r>
            <a:r>
              <a:rPr lang="pt-PT" sz="2000" dirty="0" err="1" smtClean="0">
                <a:solidFill>
                  <a:srgbClr val="2F3848"/>
                </a:solidFill>
                <a:latin typeface="Source Sans Pro"/>
                <a:ea typeface="Source Sans Pro"/>
                <a:cs typeface="Source Sans Pro"/>
              </a:rPr>
              <a:t>PLNM</a:t>
            </a:r>
            <a:r>
              <a:rPr lang="pt-PT" sz="2000" dirty="0" smtClean="0">
                <a:solidFill>
                  <a:srgbClr val="2F3848"/>
                </a:solidFill>
                <a:latin typeface="Source Sans Pro"/>
                <a:ea typeface="Source Sans Pro"/>
                <a:cs typeface="Source Sans Pro"/>
              </a:rPr>
              <a:t> de acordo com o seu nível de proficiência</a:t>
            </a:r>
            <a:endParaRPr lang="pt-PT" sz="2000" dirty="0">
              <a:solidFill>
                <a:srgbClr val="2F3848"/>
              </a:solidFill>
              <a:latin typeface="Source Sans Pro"/>
              <a:ea typeface="Source Sans Pro"/>
              <a:cs typeface="Source Sans Pro"/>
            </a:endParaRPr>
          </a:p>
        </p:txBody>
      </p:sp>
    </p:spTree>
    <p:extLst>
      <p:ext uri="{BB962C8B-B14F-4D97-AF65-F5344CB8AC3E}">
        <p14:creationId xmlns:p14="http://schemas.microsoft.com/office/powerpoint/2010/main" val="19619706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665224" y="2018025"/>
            <a:ext cx="7939224" cy="1546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smtClean="0">
                <a:solidFill>
                  <a:srgbClr val="2F3848"/>
                </a:solidFill>
              </a:rPr>
              <a:t>4.</a:t>
            </a:r>
            <a:endParaRPr dirty="0">
              <a:solidFill>
                <a:srgbClr val="2F3848"/>
              </a:solidFill>
            </a:endParaRPr>
          </a:p>
          <a:p>
            <a:pPr lvl="0"/>
            <a:r>
              <a:rPr lang="en" dirty="0" smtClean="0"/>
              <a:t>Exames Finais Nacionais</a:t>
            </a:r>
            <a:endParaRPr dirty="0"/>
          </a:p>
        </p:txBody>
      </p:sp>
      <p:sp>
        <p:nvSpPr>
          <p:cNvPr id="97" name="Shape 97"/>
          <p:cNvSpPr txBox="1">
            <a:spLocks noGrp="1"/>
          </p:cNvSpPr>
          <p:nvPr>
            <p:ph type="subTitle" idx="1"/>
          </p:nvPr>
        </p:nvSpPr>
        <p:spPr>
          <a:xfrm>
            <a:off x="1188648" y="3922274"/>
            <a:ext cx="4175440" cy="1306925"/>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600" dirty="0" smtClean="0"/>
              <a:t>Ensino Secundário</a:t>
            </a:r>
            <a:endParaRPr sz="3600" dirty="0"/>
          </a:p>
        </p:txBody>
      </p:sp>
    </p:spTree>
    <p:extLst>
      <p:ext uri="{BB962C8B-B14F-4D97-AF65-F5344CB8AC3E}">
        <p14:creationId xmlns:p14="http://schemas.microsoft.com/office/powerpoint/2010/main" val="15499537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pPr lvl="1"/>
            <a:r>
              <a:rPr lang="pt-PT" dirty="0">
                <a:solidFill>
                  <a:srgbClr val="00C5B9"/>
                </a:solidFill>
                <a:sym typeface="Droid Serif"/>
              </a:rPr>
              <a:t>Inscrições e certificação</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9" name="Rectângulo 8"/>
          <p:cNvSpPr/>
          <p:nvPr/>
        </p:nvSpPr>
        <p:spPr>
          <a:xfrm>
            <a:off x="755576" y="1779168"/>
            <a:ext cx="7920880" cy="2655983"/>
          </a:xfrm>
          <a:prstGeom prst="rect">
            <a:avLst/>
          </a:prstGeom>
          <a:ln>
            <a:solidFill>
              <a:schemeClr val="bg1">
                <a:lumMod val="65000"/>
              </a:schemeClr>
            </a:solidFill>
            <a:prstDash val="dash"/>
          </a:ln>
        </p:spPr>
        <p:txBody>
          <a:bodyPr wrap="square">
            <a:spAutoFit/>
          </a:bodyPr>
          <a:lstStyle/>
          <a:p>
            <a:pPr marL="450850" indent="-355600">
              <a:lnSpc>
                <a:spcPct val="115000"/>
              </a:lnSpc>
              <a:spcBef>
                <a:spcPts val="600"/>
              </a:spcBef>
              <a:spcAft>
                <a:spcPts val="1200"/>
              </a:spcAft>
              <a:buClr>
                <a:srgbClr val="2F3848"/>
              </a:buClr>
              <a:buSzPts val="2400"/>
              <a:buFont typeface="Source Sans Pro"/>
              <a:buChar char="■"/>
            </a:pPr>
            <a:r>
              <a:rPr lang="pt-PT" sz="2000" dirty="0">
                <a:solidFill>
                  <a:srgbClr val="2F3848"/>
                </a:solidFill>
                <a:latin typeface="Source Sans Pro"/>
                <a:ea typeface="Source Sans Pro"/>
                <a:cs typeface="Source Sans Pro"/>
              </a:rPr>
              <a:t>Todos os alunos têm de se inscrever na 2.ª fase de provas e exames e pagar a respetiva propina de inscrição</a:t>
            </a:r>
          </a:p>
          <a:p>
            <a:pPr marL="450850" indent="-355600">
              <a:lnSpc>
                <a:spcPct val="115000"/>
              </a:lnSpc>
              <a:spcBef>
                <a:spcPts val="600"/>
              </a:spcBef>
              <a:spcAft>
                <a:spcPts val="1200"/>
              </a:spcAft>
              <a:buClr>
                <a:srgbClr val="2F3848"/>
              </a:buClr>
              <a:buSzPts val="2400"/>
              <a:buFont typeface="Source Sans Pro"/>
              <a:buChar char="■"/>
            </a:pPr>
            <a:r>
              <a:rPr lang="pt-PT" sz="2000" dirty="0">
                <a:solidFill>
                  <a:srgbClr val="2F3848"/>
                </a:solidFill>
                <a:latin typeface="Source Sans Pro"/>
                <a:ea typeface="Source Sans Pro"/>
                <a:cs typeface="Source Sans Pro"/>
              </a:rPr>
              <a:t>As Fichas ENES são disponibilizadas pelas escolas após a afixação dos resultados da 1.ª fase</a:t>
            </a:r>
          </a:p>
          <a:p>
            <a:pPr marL="450850" indent="-355600">
              <a:lnSpc>
                <a:spcPct val="115000"/>
              </a:lnSpc>
              <a:spcBef>
                <a:spcPts val="600"/>
              </a:spcBef>
              <a:spcAft>
                <a:spcPts val="1200"/>
              </a:spcAft>
              <a:buClr>
                <a:srgbClr val="2F3848"/>
              </a:buClr>
              <a:buSzPts val="2400"/>
              <a:buFont typeface="Source Sans Pro"/>
              <a:buChar char="■"/>
            </a:pPr>
            <a:r>
              <a:rPr lang="pt-PT" sz="2000" dirty="0">
                <a:solidFill>
                  <a:srgbClr val="2F3848"/>
                </a:solidFill>
                <a:latin typeface="Source Sans Pro"/>
                <a:ea typeface="Source Sans Pro"/>
                <a:cs typeface="Source Sans Pro"/>
              </a:rPr>
              <a:t>A indicação do código de curso certo é fundamental para a emissão correta da ficha </a:t>
            </a:r>
            <a:r>
              <a:rPr lang="pt-PT" sz="2000" dirty="0" smtClean="0">
                <a:solidFill>
                  <a:srgbClr val="2F3848"/>
                </a:solidFill>
                <a:latin typeface="Source Sans Pro"/>
                <a:ea typeface="Source Sans Pro"/>
                <a:cs typeface="Source Sans Pro"/>
              </a:rPr>
              <a:t>ENES</a:t>
            </a:r>
            <a:endParaRPr lang="pt-PT" sz="2000" dirty="0">
              <a:solidFill>
                <a:srgbClr val="2F3848"/>
              </a:solidFill>
              <a:latin typeface="Source Sans Pro"/>
              <a:ea typeface="Source Sans Pro"/>
              <a:cs typeface="Source Sans Pro"/>
            </a:endParaRPr>
          </a:p>
        </p:txBody>
      </p:sp>
    </p:spTree>
    <p:extLst>
      <p:ext uri="{BB962C8B-B14F-4D97-AF65-F5344CB8AC3E}">
        <p14:creationId xmlns:p14="http://schemas.microsoft.com/office/powerpoint/2010/main" val="42568821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pPr lvl="1"/>
            <a:r>
              <a:rPr lang="pt-PT" dirty="0">
                <a:solidFill>
                  <a:srgbClr val="00C5B9"/>
                </a:solidFill>
                <a:sym typeface="Droid Serif"/>
              </a:rPr>
              <a:t>Inscrições e certificação</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Rectângulo 9"/>
          <p:cNvSpPr/>
          <p:nvPr/>
        </p:nvSpPr>
        <p:spPr>
          <a:xfrm>
            <a:off x="755576" y="1779168"/>
            <a:ext cx="7920880" cy="2770695"/>
          </a:xfrm>
          <a:prstGeom prst="rect">
            <a:avLst/>
          </a:prstGeom>
          <a:ln>
            <a:solidFill>
              <a:schemeClr val="bg1">
                <a:lumMod val="65000"/>
              </a:schemeClr>
            </a:solidFill>
            <a:prstDash val="dash"/>
          </a:ln>
        </p:spPr>
        <p:txBody>
          <a:bodyPr wrap="square">
            <a:spAutoFit/>
          </a:bodyPr>
          <a:lstStyle/>
          <a:p>
            <a:pPr marL="450850" indent="-355600">
              <a:lnSpc>
                <a:spcPct val="115000"/>
              </a:lnSpc>
              <a:spcBef>
                <a:spcPts val="600"/>
              </a:spcBef>
              <a:spcAft>
                <a:spcPts val="1200"/>
              </a:spcAft>
              <a:buClr>
                <a:srgbClr val="2F3848"/>
              </a:buClr>
              <a:buSzPts val="2400"/>
              <a:buFont typeface="Source Sans Pro"/>
              <a:buChar char="■"/>
            </a:pPr>
            <a:r>
              <a:rPr lang="pt-PT" sz="2000" dirty="0">
                <a:solidFill>
                  <a:srgbClr val="2F3848"/>
                </a:solidFill>
                <a:latin typeface="Source Sans Pro"/>
                <a:ea typeface="Source Sans Pro"/>
                <a:cs typeface="Source Sans Pro"/>
              </a:rPr>
              <a:t>Os alunos detentores de cursos CET só podem concorrer ao concurso nacional de acesso ao ensino superior se tiverem realizado os módulos adicionais</a:t>
            </a:r>
          </a:p>
          <a:p>
            <a:pPr marL="450850" indent="-355600">
              <a:lnSpc>
                <a:spcPct val="115000"/>
              </a:lnSpc>
              <a:spcBef>
                <a:spcPts val="600"/>
              </a:spcBef>
              <a:spcAft>
                <a:spcPts val="1200"/>
              </a:spcAft>
              <a:buClr>
                <a:srgbClr val="2F3848"/>
              </a:buClr>
              <a:buSzPts val="2400"/>
              <a:buFont typeface="Source Sans Pro"/>
              <a:buChar char="■"/>
            </a:pPr>
            <a:r>
              <a:rPr lang="pt-PT" sz="2000" dirty="0">
                <a:solidFill>
                  <a:srgbClr val="2F3848"/>
                </a:solidFill>
                <a:latin typeface="Source Sans Pro"/>
                <a:ea typeface="Source Sans Pro"/>
                <a:cs typeface="Source Sans Pro"/>
              </a:rPr>
              <a:t>Os alunos que concluem um curso EFA ou outro curso sem classificação final do secundário e que previamente haja concluído um outro curso de nível secundário com classificação final, só podem concorrer ao ensino superior com este último</a:t>
            </a:r>
          </a:p>
        </p:txBody>
      </p:sp>
    </p:spTree>
    <p:extLst>
      <p:ext uri="{BB962C8B-B14F-4D97-AF65-F5344CB8AC3E}">
        <p14:creationId xmlns:p14="http://schemas.microsoft.com/office/powerpoint/2010/main" val="39572142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pPr lvl="1"/>
            <a:r>
              <a:rPr lang="pt-PT" dirty="0">
                <a:solidFill>
                  <a:srgbClr val="00C5B9"/>
                </a:solidFill>
                <a:sym typeface="Droid Serif"/>
              </a:rPr>
              <a:t>Cursos profissionais, vocacionais e artísticos especializados</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9" name="Rectângulo 8"/>
          <p:cNvSpPr/>
          <p:nvPr/>
        </p:nvSpPr>
        <p:spPr>
          <a:xfrm>
            <a:off x="755576" y="1935528"/>
            <a:ext cx="7920880" cy="2369880"/>
          </a:xfrm>
          <a:prstGeom prst="rect">
            <a:avLst/>
          </a:prstGeom>
          <a:ln>
            <a:solidFill>
              <a:schemeClr val="bg1">
                <a:lumMod val="65000"/>
              </a:schemeClr>
            </a:solidFill>
            <a:prstDash val="dash"/>
          </a:ln>
        </p:spPr>
        <p:txBody>
          <a:bodyPr wrap="square">
            <a:spAutoFit/>
          </a:bodyPr>
          <a:lstStyle/>
          <a:p>
            <a:pPr lvl="2">
              <a:spcAft>
                <a:spcPts val="1200"/>
              </a:spcAft>
              <a:buClr>
                <a:srgbClr val="FF9E00"/>
              </a:buClr>
              <a:buSzPct val="80000"/>
              <a:defRPr/>
            </a:pPr>
            <a:r>
              <a:rPr lang="pt-PT" sz="2400" dirty="0">
                <a:solidFill>
                  <a:schemeClr val="tx1">
                    <a:lumMod val="75000"/>
                    <a:lumOff val="25000"/>
                  </a:schemeClr>
                </a:solidFill>
                <a:latin typeface="Montserrat" panose="020B0604020202020204" charset="0"/>
                <a:ea typeface="Calibri"/>
                <a:cs typeface="Times New Roman"/>
              </a:rPr>
              <a:t>Curso concluído no ano letivo 2012/2013 e seguintes, que pretendam prosseguir estudos no ensino superior, realizam como autopropostos:</a:t>
            </a:r>
          </a:p>
          <a:p>
            <a:pPr marL="450850" lvl="2" indent="-355600">
              <a:lnSpc>
                <a:spcPct val="115000"/>
              </a:lnSpc>
              <a:spcBef>
                <a:spcPts val="600"/>
              </a:spcBef>
              <a:spcAft>
                <a:spcPts val="1200"/>
              </a:spcAft>
              <a:buClr>
                <a:srgbClr val="2F3848"/>
              </a:buClr>
              <a:buSzPts val="2400"/>
              <a:buFont typeface="Source Sans Pro"/>
              <a:buChar char="■"/>
              <a:defRPr/>
            </a:pPr>
            <a:r>
              <a:rPr lang="pt-PT" sz="2000" dirty="0">
                <a:solidFill>
                  <a:srgbClr val="2F3848"/>
                </a:solidFill>
                <a:latin typeface="Source Sans Pro"/>
                <a:ea typeface="Source Sans Pro"/>
                <a:cs typeface="Source Sans Pro"/>
              </a:rPr>
              <a:t>O exame final nacional de Português (639)</a:t>
            </a:r>
          </a:p>
          <a:p>
            <a:pPr marL="450850" lvl="2" indent="-355600">
              <a:lnSpc>
                <a:spcPct val="115000"/>
              </a:lnSpc>
              <a:spcBef>
                <a:spcPts val="600"/>
              </a:spcBef>
              <a:spcAft>
                <a:spcPts val="1200"/>
              </a:spcAft>
              <a:buClr>
                <a:srgbClr val="2F3848"/>
              </a:buClr>
              <a:buSzPts val="2400"/>
              <a:buFont typeface="Source Sans Pro"/>
              <a:buChar char="■"/>
              <a:defRPr/>
            </a:pPr>
            <a:r>
              <a:rPr lang="pt-PT" sz="2000" dirty="0">
                <a:solidFill>
                  <a:srgbClr val="2F3848"/>
                </a:solidFill>
                <a:latin typeface="Source Sans Pro"/>
                <a:ea typeface="Source Sans Pro"/>
                <a:cs typeface="Source Sans Pro"/>
              </a:rPr>
              <a:t>Outro exame final nacional à escolha do aluno</a:t>
            </a:r>
          </a:p>
        </p:txBody>
      </p:sp>
    </p:spTree>
    <p:extLst>
      <p:ext uri="{BB962C8B-B14F-4D97-AF65-F5344CB8AC3E}">
        <p14:creationId xmlns:p14="http://schemas.microsoft.com/office/powerpoint/2010/main" val="42268782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smtClean="0"/>
              <a:t>Exame Nacional de M</a:t>
            </a:r>
            <a:r>
              <a:rPr lang="pt-PT" dirty="0" smtClean="0"/>
              <a:t>a</a:t>
            </a:r>
            <a:r>
              <a:rPr lang="en" dirty="0" smtClean="0"/>
              <a:t>temática A (635)</a:t>
            </a:r>
            <a:endParaRPr lang="en" dirty="0"/>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Rectângulo 9"/>
          <p:cNvSpPr/>
          <p:nvPr/>
        </p:nvSpPr>
        <p:spPr>
          <a:xfrm>
            <a:off x="755576" y="1412776"/>
            <a:ext cx="7920880" cy="4665893"/>
          </a:xfrm>
          <a:prstGeom prst="rect">
            <a:avLst/>
          </a:prstGeom>
          <a:ln>
            <a:solidFill>
              <a:schemeClr val="bg1">
                <a:lumMod val="65000"/>
              </a:schemeClr>
            </a:solidFill>
            <a:prstDash val="dash"/>
          </a:ln>
        </p:spPr>
        <p:txBody>
          <a:bodyPr wrap="square">
            <a:spAutoFit/>
          </a:bodyPr>
          <a:lstStyle/>
          <a:p>
            <a:pPr lvl="1"/>
            <a:r>
              <a:rPr lang="pt-PT" sz="2400" b="1" dirty="0">
                <a:solidFill>
                  <a:srgbClr val="F05768"/>
                </a:solidFill>
                <a:latin typeface="Source Sans Pro"/>
                <a:ea typeface="Source Sans Pro"/>
                <a:cs typeface="Source Sans Pro"/>
              </a:rPr>
              <a:t>Matemática A</a:t>
            </a:r>
          </a:p>
          <a:p>
            <a:pPr marL="450850" lvl="2" indent="-355600">
              <a:lnSpc>
                <a:spcPct val="115000"/>
              </a:lnSpc>
              <a:spcBef>
                <a:spcPts val="600"/>
              </a:spcBef>
              <a:spcAft>
                <a:spcPts val="1200"/>
              </a:spcAft>
              <a:buClr>
                <a:srgbClr val="2F3848"/>
              </a:buClr>
              <a:buSzPts val="2400"/>
              <a:buFont typeface="Source Sans Pro"/>
              <a:buChar char="■"/>
              <a:defRPr/>
            </a:pPr>
            <a:r>
              <a:rPr lang="pt-PT" sz="2400" dirty="0" smtClean="0">
                <a:solidFill>
                  <a:srgbClr val="2F3848"/>
                </a:solidFill>
                <a:latin typeface="Source Sans Pro"/>
                <a:ea typeface="Source Sans Pro"/>
                <a:cs typeface="Source Sans Pro"/>
              </a:rPr>
              <a:t>Prova com duas partes e 2 cadernos</a:t>
            </a:r>
          </a:p>
          <a:p>
            <a:pPr marL="450850" lvl="2" indent="-355600">
              <a:lnSpc>
                <a:spcPct val="115000"/>
              </a:lnSpc>
              <a:spcBef>
                <a:spcPts val="600"/>
              </a:spcBef>
              <a:spcAft>
                <a:spcPts val="1200"/>
              </a:spcAft>
              <a:buClr>
                <a:srgbClr val="2F3848"/>
              </a:buClr>
              <a:buSzPts val="2400"/>
              <a:buFont typeface="Source Sans Pro"/>
              <a:buChar char="■"/>
              <a:defRPr/>
            </a:pPr>
            <a:r>
              <a:rPr lang="pt-PT" sz="2400" dirty="0" smtClean="0">
                <a:solidFill>
                  <a:srgbClr val="2F3848"/>
                </a:solidFill>
                <a:latin typeface="Source Sans Pro"/>
                <a:ea typeface="Source Sans Pro"/>
                <a:cs typeface="Source Sans Pro"/>
              </a:rPr>
              <a:t>Caderno 1 – é permitido utilizar calculadora</a:t>
            </a:r>
          </a:p>
          <a:p>
            <a:pPr marL="450850" lvl="2" indent="-355600">
              <a:lnSpc>
                <a:spcPct val="115000"/>
              </a:lnSpc>
              <a:spcBef>
                <a:spcPts val="600"/>
              </a:spcBef>
              <a:spcAft>
                <a:spcPts val="1200"/>
              </a:spcAft>
              <a:buClr>
                <a:srgbClr val="2F3848"/>
              </a:buClr>
              <a:buSzPts val="2400"/>
              <a:buFont typeface="Source Sans Pro"/>
              <a:buChar char="■"/>
              <a:defRPr/>
            </a:pPr>
            <a:r>
              <a:rPr lang="pt-PT" sz="2400" dirty="0" smtClean="0">
                <a:solidFill>
                  <a:srgbClr val="2F3848"/>
                </a:solidFill>
                <a:latin typeface="Source Sans Pro"/>
                <a:ea typeface="Source Sans Pro"/>
                <a:cs typeface="Source Sans Pro"/>
              </a:rPr>
              <a:t>Caderno 2 – não é permitido utilizar calculadora</a:t>
            </a:r>
          </a:p>
          <a:p>
            <a:pPr marL="450850" lvl="2" indent="-355600">
              <a:lnSpc>
                <a:spcPct val="115000"/>
              </a:lnSpc>
              <a:spcBef>
                <a:spcPts val="600"/>
              </a:spcBef>
              <a:spcAft>
                <a:spcPts val="1200"/>
              </a:spcAft>
              <a:buClr>
                <a:srgbClr val="2F3848"/>
              </a:buClr>
              <a:buSzPts val="2400"/>
              <a:buFont typeface="Source Sans Pro"/>
              <a:buChar char="■"/>
              <a:defRPr/>
            </a:pPr>
            <a:r>
              <a:rPr lang="pt-PT" sz="2400" dirty="0" smtClean="0">
                <a:solidFill>
                  <a:srgbClr val="2F3848"/>
                </a:solidFill>
                <a:latin typeface="Source Sans Pro"/>
                <a:ea typeface="Source Sans Pro"/>
                <a:cs typeface="Source Sans Pro"/>
              </a:rPr>
              <a:t>Intervalo técnico de 5 min para recolher as calculadoras</a:t>
            </a:r>
          </a:p>
          <a:p>
            <a:pPr marL="450850" lvl="2" indent="-355600">
              <a:lnSpc>
                <a:spcPct val="115000"/>
              </a:lnSpc>
              <a:spcBef>
                <a:spcPts val="600"/>
              </a:spcBef>
              <a:spcAft>
                <a:spcPts val="1200"/>
              </a:spcAft>
              <a:buClr>
                <a:srgbClr val="2F3848"/>
              </a:buClr>
              <a:buSzPts val="2400"/>
              <a:buFont typeface="Source Sans Pro"/>
              <a:buChar char="■"/>
              <a:defRPr/>
            </a:pPr>
            <a:r>
              <a:rPr lang="pt-PT" sz="2400" dirty="0" smtClean="0">
                <a:solidFill>
                  <a:srgbClr val="2F3848"/>
                </a:solidFill>
                <a:latin typeface="Source Sans Pro"/>
                <a:ea typeface="Source Sans Pro"/>
                <a:cs typeface="Source Sans Pro"/>
              </a:rPr>
              <a:t>Alunos não saem da sala</a:t>
            </a:r>
          </a:p>
          <a:p>
            <a:pPr marL="450850" lvl="2" indent="-355600">
              <a:lnSpc>
                <a:spcPct val="115000"/>
              </a:lnSpc>
              <a:spcBef>
                <a:spcPts val="600"/>
              </a:spcBef>
              <a:spcAft>
                <a:spcPts val="1200"/>
              </a:spcAft>
              <a:buClr>
                <a:srgbClr val="2F3848"/>
              </a:buClr>
              <a:buSzPts val="2400"/>
              <a:buFont typeface="Source Sans Pro"/>
              <a:buChar char="■"/>
              <a:defRPr/>
            </a:pPr>
            <a:r>
              <a:rPr lang="pt-PT" sz="2400" dirty="0" smtClean="0">
                <a:solidFill>
                  <a:srgbClr val="2F3848"/>
                </a:solidFill>
                <a:latin typeface="Source Sans Pro"/>
                <a:ea typeface="Source Sans Pro"/>
                <a:cs typeface="Source Sans Pro"/>
              </a:rPr>
              <a:t>O caderno 1 só é recolhido no final da prova, com o caderno 2</a:t>
            </a:r>
            <a:endParaRPr lang="pt-PT" sz="2400" dirty="0">
              <a:solidFill>
                <a:srgbClr val="2F3848"/>
              </a:solidFill>
              <a:latin typeface="Source Sans Pro"/>
              <a:ea typeface="Source Sans Pro"/>
              <a:cs typeface="Source Sans Pro"/>
            </a:endParaRPr>
          </a:p>
        </p:txBody>
      </p:sp>
    </p:spTree>
    <p:extLst>
      <p:ext uri="{BB962C8B-B14F-4D97-AF65-F5344CB8AC3E}">
        <p14:creationId xmlns:p14="http://schemas.microsoft.com/office/powerpoint/2010/main" val="11675241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Exame Nacional de M</a:t>
            </a:r>
            <a:r>
              <a:rPr lang="pt-PT" dirty="0"/>
              <a:t>a</a:t>
            </a:r>
            <a:r>
              <a:rPr lang="en" dirty="0"/>
              <a:t>temática A (635)</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graphicFrame>
        <p:nvGraphicFramePr>
          <p:cNvPr id="2" name="Tabela 1"/>
          <p:cNvGraphicFramePr>
            <a:graphicFrameLocks noGrp="1"/>
          </p:cNvGraphicFramePr>
          <p:nvPr>
            <p:extLst>
              <p:ext uri="{D42A27DB-BD31-4B8C-83A1-F6EECF244321}">
                <p14:modId xmlns:p14="http://schemas.microsoft.com/office/powerpoint/2010/main" val="3741947522"/>
              </p:ext>
            </p:extLst>
          </p:nvPr>
        </p:nvGraphicFramePr>
        <p:xfrm>
          <a:off x="899592" y="1772814"/>
          <a:ext cx="6860208" cy="4329389"/>
        </p:xfrm>
        <a:graphic>
          <a:graphicData uri="http://schemas.openxmlformats.org/drawingml/2006/table">
            <a:tbl>
              <a:tblPr firstRow="1" firstCol="1" bandRow="1">
                <a:tableStyleId>{3BC135A0-0E99-45E7-9CD6-84D0F9DAD1E5}</a:tableStyleId>
              </a:tblPr>
              <a:tblGrid>
                <a:gridCol w="3604418"/>
                <a:gridCol w="1629126"/>
                <a:gridCol w="1626664"/>
              </a:tblGrid>
              <a:tr h="667962">
                <a:tc>
                  <a:txBody>
                    <a:bodyPr/>
                    <a:lstStyle/>
                    <a:p>
                      <a:pPr algn="ctr">
                        <a:lnSpc>
                          <a:spcPct val="115000"/>
                        </a:lnSpc>
                        <a:spcAft>
                          <a:spcPts val="600"/>
                        </a:spcAft>
                      </a:pPr>
                      <a:r>
                        <a:rPr lang="pt-PT" sz="1400" dirty="0">
                          <a:effectLst/>
                        </a:rPr>
                        <a:t> </a:t>
                      </a:r>
                      <a:endParaRPr lang="pt-PT" sz="1400" dirty="0">
                        <a:solidFill>
                          <a:srgbClr val="000000"/>
                        </a:solidFill>
                        <a:effectLst/>
                        <a:latin typeface="Times New Roman"/>
                        <a:ea typeface="Times New Roman"/>
                      </a:endParaRPr>
                    </a:p>
                  </a:txBody>
                  <a:tcPr marL="73025" marR="73025" marT="0" marB="0" anchor="ctr"/>
                </a:tc>
                <a:tc>
                  <a:txBody>
                    <a:bodyPr/>
                    <a:lstStyle/>
                    <a:p>
                      <a:pPr algn="ctr">
                        <a:lnSpc>
                          <a:spcPct val="115000"/>
                        </a:lnSpc>
                        <a:spcAft>
                          <a:spcPts val="600"/>
                        </a:spcAft>
                      </a:pPr>
                      <a:r>
                        <a:rPr lang="pt-PT" sz="1400">
                          <a:effectLst/>
                        </a:rPr>
                        <a:t>Tempo sem uso de tolerância</a:t>
                      </a:r>
                      <a:endParaRPr lang="pt-PT" sz="1400">
                        <a:solidFill>
                          <a:srgbClr val="000000"/>
                        </a:solidFill>
                        <a:effectLst/>
                        <a:latin typeface="Times New Roman"/>
                        <a:ea typeface="Times New Roman"/>
                      </a:endParaRPr>
                    </a:p>
                  </a:txBody>
                  <a:tcPr marL="73025" marR="73025" marT="0" marB="0" anchor="ctr"/>
                </a:tc>
                <a:tc>
                  <a:txBody>
                    <a:bodyPr/>
                    <a:lstStyle/>
                    <a:p>
                      <a:pPr algn="ctr">
                        <a:lnSpc>
                          <a:spcPct val="115000"/>
                        </a:lnSpc>
                        <a:spcAft>
                          <a:spcPts val="600"/>
                        </a:spcAft>
                      </a:pPr>
                      <a:r>
                        <a:rPr lang="pt-PT" sz="1400">
                          <a:effectLst/>
                        </a:rPr>
                        <a:t>Tempo com uso de tolerância</a:t>
                      </a:r>
                      <a:endParaRPr lang="pt-PT" sz="1400">
                        <a:solidFill>
                          <a:srgbClr val="000000"/>
                        </a:solidFill>
                        <a:effectLst/>
                        <a:latin typeface="Times New Roman"/>
                        <a:ea typeface="Times New Roman"/>
                      </a:endParaRPr>
                    </a:p>
                  </a:txBody>
                  <a:tcPr marL="73025" marR="73025" marT="0" marB="0" anchor="ctr"/>
                </a:tc>
              </a:tr>
              <a:tr h="399314">
                <a:tc>
                  <a:txBody>
                    <a:bodyPr/>
                    <a:lstStyle/>
                    <a:p>
                      <a:pPr algn="just">
                        <a:lnSpc>
                          <a:spcPct val="150000"/>
                        </a:lnSpc>
                        <a:spcAft>
                          <a:spcPts val="600"/>
                        </a:spcAft>
                      </a:pPr>
                      <a:r>
                        <a:rPr lang="pt-PT" sz="1400">
                          <a:effectLst/>
                        </a:rPr>
                        <a:t>Início da prova</a:t>
                      </a:r>
                      <a:endParaRPr lang="pt-PT" sz="1400">
                        <a:solidFill>
                          <a:srgbClr val="000000"/>
                        </a:solidFill>
                        <a:effectLst/>
                        <a:latin typeface="Times New Roman"/>
                        <a:ea typeface="Times New Roman"/>
                      </a:endParaRPr>
                    </a:p>
                  </a:txBody>
                  <a:tcPr marL="73025" marR="73025" marT="0" marB="0"/>
                </a:tc>
                <a:tc gridSpan="2">
                  <a:txBody>
                    <a:bodyPr/>
                    <a:lstStyle/>
                    <a:p>
                      <a:pPr algn="ctr">
                        <a:lnSpc>
                          <a:spcPct val="150000"/>
                        </a:lnSpc>
                        <a:spcAft>
                          <a:spcPts val="600"/>
                        </a:spcAft>
                      </a:pPr>
                      <a:r>
                        <a:rPr lang="pt-PT" sz="1400">
                          <a:effectLst/>
                        </a:rPr>
                        <a:t>9:30 h</a:t>
                      </a:r>
                      <a:endParaRPr lang="pt-PT" sz="1400">
                        <a:solidFill>
                          <a:srgbClr val="000000"/>
                        </a:solidFill>
                        <a:effectLst/>
                        <a:latin typeface="Times New Roman"/>
                        <a:ea typeface="Times New Roman"/>
                      </a:endParaRPr>
                    </a:p>
                  </a:txBody>
                  <a:tcPr marL="73025" marR="73025" marT="0" marB="0"/>
                </a:tc>
                <a:tc hMerge="1">
                  <a:txBody>
                    <a:bodyPr/>
                    <a:lstStyle/>
                    <a:p>
                      <a:endParaRPr lang="pt-PT"/>
                    </a:p>
                  </a:txBody>
                  <a:tcPr/>
                </a:tc>
              </a:tr>
              <a:tr h="399314">
                <a:tc>
                  <a:txBody>
                    <a:bodyPr/>
                    <a:lstStyle/>
                    <a:p>
                      <a:pPr algn="just">
                        <a:lnSpc>
                          <a:spcPct val="150000"/>
                        </a:lnSpc>
                        <a:spcAft>
                          <a:spcPts val="600"/>
                        </a:spcAft>
                      </a:pPr>
                      <a:r>
                        <a:rPr lang="pt-PT" sz="1400">
                          <a:effectLst/>
                        </a:rPr>
                        <a:t>1.ª Parte – Caderno 1</a:t>
                      </a:r>
                      <a:endParaRPr lang="pt-PT" sz="1400">
                        <a:solidFill>
                          <a:srgbClr val="000000"/>
                        </a:solidFill>
                        <a:effectLst/>
                        <a:latin typeface="Times New Roman"/>
                        <a:ea typeface="Times New Roman"/>
                      </a:endParaRPr>
                    </a:p>
                  </a:txBody>
                  <a:tcPr marL="73025" marR="73025" marT="0" marB="0"/>
                </a:tc>
                <a:tc gridSpan="2">
                  <a:txBody>
                    <a:bodyPr/>
                    <a:lstStyle/>
                    <a:p>
                      <a:pPr algn="ctr">
                        <a:lnSpc>
                          <a:spcPct val="150000"/>
                        </a:lnSpc>
                        <a:spcAft>
                          <a:spcPts val="600"/>
                        </a:spcAft>
                      </a:pPr>
                      <a:r>
                        <a:rPr lang="pt-PT" sz="1400">
                          <a:effectLst/>
                        </a:rPr>
                        <a:t>75 min</a:t>
                      </a:r>
                      <a:endParaRPr lang="pt-PT" sz="1400">
                        <a:solidFill>
                          <a:srgbClr val="000000"/>
                        </a:solidFill>
                        <a:effectLst/>
                        <a:latin typeface="Times New Roman"/>
                        <a:ea typeface="Times New Roman"/>
                      </a:endParaRPr>
                    </a:p>
                  </a:txBody>
                  <a:tcPr marL="73025" marR="73025" marT="0" marB="0"/>
                </a:tc>
                <a:tc hMerge="1">
                  <a:txBody>
                    <a:bodyPr/>
                    <a:lstStyle/>
                    <a:p>
                      <a:endParaRPr lang="pt-PT"/>
                    </a:p>
                  </a:txBody>
                  <a:tcPr/>
                </a:tc>
              </a:tr>
              <a:tr h="399314">
                <a:tc>
                  <a:txBody>
                    <a:bodyPr/>
                    <a:lstStyle/>
                    <a:p>
                      <a:pPr algn="just">
                        <a:lnSpc>
                          <a:spcPct val="150000"/>
                        </a:lnSpc>
                        <a:spcAft>
                          <a:spcPts val="600"/>
                        </a:spcAft>
                      </a:pPr>
                      <a:r>
                        <a:rPr lang="pt-PT" sz="1400" dirty="0">
                          <a:effectLst/>
                        </a:rPr>
                        <a:t>Final da 1.ª Parte</a:t>
                      </a:r>
                      <a:endParaRPr lang="pt-PT" sz="1400" dirty="0">
                        <a:solidFill>
                          <a:srgbClr val="000000"/>
                        </a:solidFill>
                        <a:effectLst/>
                        <a:latin typeface="Times New Roman"/>
                        <a:ea typeface="Times New Roman"/>
                      </a:endParaRPr>
                    </a:p>
                  </a:txBody>
                  <a:tcPr marL="73025" marR="73025" marT="0" marB="0"/>
                </a:tc>
                <a:tc>
                  <a:txBody>
                    <a:bodyPr/>
                    <a:lstStyle/>
                    <a:p>
                      <a:pPr>
                        <a:lnSpc>
                          <a:spcPct val="150000"/>
                        </a:lnSpc>
                        <a:spcAft>
                          <a:spcPts val="600"/>
                        </a:spcAft>
                      </a:pPr>
                      <a:r>
                        <a:rPr lang="pt-PT" sz="1400">
                          <a:effectLst/>
                        </a:rPr>
                        <a:t>10:45 h</a:t>
                      </a:r>
                      <a:endParaRPr lang="pt-PT" sz="1400">
                        <a:solidFill>
                          <a:srgbClr val="000000"/>
                        </a:solidFill>
                        <a:effectLst/>
                        <a:latin typeface="Times New Roman"/>
                        <a:ea typeface="Times New Roman"/>
                      </a:endParaRPr>
                    </a:p>
                  </a:txBody>
                  <a:tcPr marL="73025" marR="73025" marT="0" marB="0"/>
                </a:tc>
                <a:tc>
                  <a:txBody>
                    <a:bodyPr/>
                    <a:lstStyle/>
                    <a:p>
                      <a:pPr algn="r">
                        <a:lnSpc>
                          <a:spcPct val="150000"/>
                        </a:lnSpc>
                        <a:spcAft>
                          <a:spcPts val="600"/>
                        </a:spcAft>
                      </a:pPr>
                      <a:r>
                        <a:rPr lang="pt-PT" sz="1400">
                          <a:effectLst/>
                        </a:rPr>
                        <a:t>11:00 h</a:t>
                      </a:r>
                      <a:endParaRPr lang="pt-PT" sz="1400">
                        <a:solidFill>
                          <a:srgbClr val="000000"/>
                        </a:solidFill>
                        <a:effectLst/>
                        <a:latin typeface="Times New Roman"/>
                        <a:ea typeface="Times New Roman"/>
                      </a:endParaRPr>
                    </a:p>
                  </a:txBody>
                  <a:tcPr marL="73025" marR="73025" marT="0" marB="0"/>
                </a:tc>
              </a:tr>
              <a:tr h="908104">
                <a:tc>
                  <a:txBody>
                    <a:bodyPr/>
                    <a:lstStyle/>
                    <a:p>
                      <a:pPr>
                        <a:spcAft>
                          <a:spcPts val="600"/>
                        </a:spcAft>
                      </a:pPr>
                      <a:r>
                        <a:rPr lang="pt-PT" sz="1400">
                          <a:effectLst/>
                        </a:rPr>
                        <a:t>Período para recolha das calculadoras e distribuição do Caderno 2, sem recolha do Caderno 1 e das respetivas folhas de resposta </a:t>
                      </a:r>
                      <a:endParaRPr lang="pt-PT" sz="1400">
                        <a:solidFill>
                          <a:srgbClr val="000000"/>
                        </a:solidFill>
                        <a:effectLst/>
                        <a:latin typeface="Times New Roman"/>
                        <a:ea typeface="Times New Roman"/>
                      </a:endParaRPr>
                    </a:p>
                  </a:txBody>
                  <a:tcPr marL="73025" marR="73025" marT="0" marB="0"/>
                </a:tc>
                <a:tc gridSpan="2">
                  <a:txBody>
                    <a:bodyPr/>
                    <a:lstStyle/>
                    <a:p>
                      <a:pPr algn="ctr">
                        <a:lnSpc>
                          <a:spcPct val="150000"/>
                        </a:lnSpc>
                        <a:spcAft>
                          <a:spcPts val="600"/>
                        </a:spcAft>
                      </a:pPr>
                      <a:r>
                        <a:rPr lang="pt-PT" sz="1400">
                          <a:effectLst/>
                        </a:rPr>
                        <a:t>5 min</a:t>
                      </a:r>
                      <a:endParaRPr lang="pt-PT" sz="1400">
                        <a:solidFill>
                          <a:srgbClr val="000000"/>
                        </a:solidFill>
                        <a:effectLst/>
                        <a:latin typeface="Times New Roman"/>
                        <a:ea typeface="Times New Roman"/>
                      </a:endParaRPr>
                    </a:p>
                  </a:txBody>
                  <a:tcPr marL="73025" marR="73025" marT="0" marB="0"/>
                </a:tc>
                <a:tc hMerge="1">
                  <a:txBody>
                    <a:bodyPr/>
                    <a:lstStyle/>
                    <a:p>
                      <a:endParaRPr lang="pt-PT"/>
                    </a:p>
                  </a:txBody>
                  <a:tcPr/>
                </a:tc>
              </a:tr>
              <a:tr h="399314">
                <a:tc>
                  <a:txBody>
                    <a:bodyPr/>
                    <a:lstStyle/>
                    <a:p>
                      <a:pPr algn="just">
                        <a:lnSpc>
                          <a:spcPct val="150000"/>
                        </a:lnSpc>
                        <a:spcAft>
                          <a:spcPts val="600"/>
                        </a:spcAft>
                      </a:pPr>
                      <a:r>
                        <a:rPr lang="pt-PT" sz="1400">
                          <a:effectLst/>
                        </a:rPr>
                        <a:t>Reinício da prova</a:t>
                      </a:r>
                      <a:endParaRPr lang="pt-PT" sz="1400">
                        <a:solidFill>
                          <a:srgbClr val="000000"/>
                        </a:solidFill>
                        <a:effectLst/>
                        <a:latin typeface="Times New Roman"/>
                        <a:ea typeface="Times New Roman"/>
                      </a:endParaRPr>
                    </a:p>
                  </a:txBody>
                  <a:tcPr marL="73025" marR="73025" marT="0" marB="0"/>
                </a:tc>
                <a:tc gridSpan="2">
                  <a:txBody>
                    <a:bodyPr/>
                    <a:lstStyle/>
                    <a:p>
                      <a:pPr algn="ctr">
                        <a:lnSpc>
                          <a:spcPct val="150000"/>
                        </a:lnSpc>
                        <a:spcAft>
                          <a:spcPts val="600"/>
                        </a:spcAft>
                      </a:pPr>
                      <a:r>
                        <a:rPr lang="pt-PT" sz="1400">
                          <a:effectLst/>
                        </a:rPr>
                        <a:t>11:05h</a:t>
                      </a:r>
                      <a:endParaRPr lang="pt-PT" sz="1400">
                        <a:solidFill>
                          <a:srgbClr val="000000"/>
                        </a:solidFill>
                        <a:effectLst/>
                        <a:latin typeface="Times New Roman"/>
                        <a:ea typeface="Times New Roman"/>
                      </a:endParaRPr>
                    </a:p>
                  </a:txBody>
                  <a:tcPr marL="73025" marR="73025" marT="0" marB="0"/>
                </a:tc>
                <a:tc hMerge="1">
                  <a:txBody>
                    <a:bodyPr/>
                    <a:lstStyle/>
                    <a:p>
                      <a:endParaRPr lang="pt-PT"/>
                    </a:p>
                  </a:txBody>
                  <a:tcPr/>
                </a:tc>
              </a:tr>
              <a:tr h="399314">
                <a:tc>
                  <a:txBody>
                    <a:bodyPr/>
                    <a:lstStyle/>
                    <a:p>
                      <a:pPr algn="just">
                        <a:lnSpc>
                          <a:spcPct val="150000"/>
                        </a:lnSpc>
                        <a:spcAft>
                          <a:spcPts val="600"/>
                        </a:spcAft>
                      </a:pPr>
                      <a:r>
                        <a:rPr lang="pt-PT" sz="1400">
                          <a:effectLst/>
                        </a:rPr>
                        <a:t>2.ª Parte – Caderno 2</a:t>
                      </a:r>
                      <a:endParaRPr lang="pt-PT" sz="1400">
                        <a:solidFill>
                          <a:srgbClr val="000000"/>
                        </a:solidFill>
                        <a:effectLst/>
                        <a:latin typeface="Times New Roman"/>
                        <a:ea typeface="Times New Roman"/>
                      </a:endParaRPr>
                    </a:p>
                  </a:txBody>
                  <a:tcPr marL="73025" marR="73025" marT="0" marB="0"/>
                </a:tc>
                <a:tc gridSpan="2">
                  <a:txBody>
                    <a:bodyPr/>
                    <a:lstStyle/>
                    <a:p>
                      <a:pPr algn="ctr">
                        <a:lnSpc>
                          <a:spcPct val="150000"/>
                        </a:lnSpc>
                        <a:spcAft>
                          <a:spcPts val="600"/>
                        </a:spcAft>
                      </a:pPr>
                      <a:r>
                        <a:rPr lang="pt-PT" sz="1400">
                          <a:effectLst/>
                        </a:rPr>
                        <a:t>75 min</a:t>
                      </a:r>
                      <a:endParaRPr lang="pt-PT" sz="1400">
                        <a:solidFill>
                          <a:srgbClr val="000000"/>
                        </a:solidFill>
                        <a:effectLst/>
                        <a:latin typeface="Times New Roman"/>
                        <a:ea typeface="Times New Roman"/>
                      </a:endParaRPr>
                    </a:p>
                  </a:txBody>
                  <a:tcPr marL="73025" marR="73025" marT="0" marB="0"/>
                </a:tc>
                <a:tc hMerge="1">
                  <a:txBody>
                    <a:bodyPr/>
                    <a:lstStyle/>
                    <a:p>
                      <a:endParaRPr lang="pt-PT"/>
                    </a:p>
                  </a:txBody>
                  <a:tcPr/>
                </a:tc>
              </a:tr>
              <a:tr h="756753">
                <a:tc>
                  <a:txBody>
                    <a:bodyPr/>
                    <a:lstStyle/>
                    <a:p>
                      <a:pPr algn="just">
                        <a:spcAft>
                          <a:spcPts val="600"/>
                        </a:spcAft>
                      </a:pPr>
                      <a:r>
                        <a:rPr lang="pt-PT" sz="1400">
                          <a:effectLst/>
                        </a:rPr>
                        <a:t>Conclusão da prova</a:t>
                      </a:r>
                    </a:p>
                    <a:p>
                      <a:pPr algn="just">
                        <a:spcAft>
                          <a:spcPts val="600"/>
                        </a:spcAft>
                      </a:pPr>
                      <a:r>
                        <a:rPr lang="pt-PT" sz="1400">
                          <a:effectLst/>
                        </a:rPr>
                        <a:t>Recolha de todas as folhas de resposta</a:t>
                      </a:r>
                      <a:endParaRPr lang="pt-PT" sz="1400">
                        <a:solidFill>
                          <a:srgbClr val="000000"/>
                        </a:solidFill>
                        <a:effectLst/>
                        <a:latin typeface="Times New Roman"/>
                        <a:ea typeface="Times New Roman"/>
                      </a:endParaRPr>
                    </a:p>
                  </a:txBody>
                  <a:tcPr marL="73025" marR="73025" marT="0" marB="0"/>
                </a:tc>
                <a:tc>
                  <a:txBody>
                    <a:bodyPr/>
                    <a:lstStyle/>
                    <a:p>
                      <a:pPr>
                        <a:lnSpc>
                          <a:spcPct val="150000"/>
                        </a:lnSpc>
                        <a:spcAft>
                          <a:spcPts val="600"/>
                        </a:spcAft>
                      </a:pPr>
                      <a:r>
                        <a:rPr lang="pt-PT" sz="1400">
                          <a:effectLst/>
                        </a:rPr>
                        <a:t>12:20h</a:t>
                      </a:r>
                      <a:endParaRPr lang="pt-PT" sz="1400">
                        <a:solidFill>
                          <a:srgbClr val="000000"/>
                        </a:solidFill>
                        <a:effectLst/>
                        <a:latin typeface="Times New Roman"/>
                        <a:ea typeface="Times New Roman"/>
                      </a:endParaRPr>
                    </a:p>
                  </a:txBody>
                  <a:tcPr marL="73025" marR="73025" marT="0" marB="0"/>
                </a:tc>
                <a:tc>
                  <a:txBody>
                    <a:bodyPr/>
                    <a:lstStyle/>
                    <a:p>
                      <a:pPr algn="r">
                        <a:lnSpc>
                          <a:spcPct val="150000"/>
                        </a:lnSpc>
                        <a:spcAft>
                          <a:spcPts val="600"/>
                        </a:spcAft>
                      </a:pPr>
                      <a:r>
                        <a:rPr lang="pt-PT" sz="1400" dirty="0">
                          <a:effectLst/>
                        </a:rPr>
                        <a:t>12:35 h</a:t>
                      </a:r>
                      <a:endParaRPr lang="pt-PT" sz="1400" dirty="0">
                        <a:solidFill>
                          <a:srgbClr val="000000"/>
                        </a:solidFill>
                        <a:effectLst/>
                        <a:latin typeface="Times New Roman"/>
                        <a:ea typeface="Times New Roman"/>
                      </a:endParaRPr>
                    </a:p>
                  </a:txBody>
                  <a:tcPr marL="73025" marR="73025" marT="0" marB="0"/>
                </a:tc>
              </a:tr>
            </a:tbl>
          </a:graphicData>
        </a:graphic>
      </p:graphicFrame>
    </p:spTree>
    <p:extLst>
      <p:ext uri="{BB962C8B-B14F-4D97-AF65-F5344CB8AC3E}">
        <p14:creationId xmlns:p14="http://schemas.microsoft.com/office/powerpoint/2010/main" val="137509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smtClean="0"/>
              <a:t>Exames Nacionais de Línguas Estrangeiras</a:t>
            </a:r>
            <a:endParaRPr lang="en" dirty="0"/>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Rectângulo 9"/>
          <p:cNvSpPr/>
          <p:nvPr/>
        </p:nvSpPr>
        <p:spPr>
          <a:xfrm>
            <a:off x="755576" y="1896912"/>
            <a:ext cx="7920880" cy="1388072"/>
          </a:xfrm>
          <a:prstGeom prst="rect">
            <a:avLst/>
          </a:prstGeom>
          <a:ln>
            <a:solidFill>
              <a:schemeClr val="bg1">
                <a:lumMod val="65000"/>
              </a:schemeClr>
            </a:solidFill>
            <a:prstDash val="dash"/>
          </a:ln>
        </p:spPr>
        <p:txBody>
          <a:bodyPr wrap="square">
            <a:spAutoFit/>
          </a:bodyPr>
          <a:lstStyle/>
          <a:p>
            <a:pPr lvl="1"/>
            <a:r>
              <a:rPr lang="pt-PT" sz="2400" b="1" dirty="0" smtClean="0">
                <a:solidFill>
                  <a:srgbClr val="F05768"/>
                </a:solidFill>
                <a:latin typeface="Source Sans Pro"/>
                <a:ea typeface="Source Sans Pro"/>
                <a:cs typeface="Source Sans Pro"/>
              </a:rPr>
              <a:t>Compreensão do Oral</a:t>
            </a:r>
            <a:endParaRPr lang="pt-PT" sz="2400" b="1" dirty="0">
              <a:solidFill>
                <a:srgbClr val="F05768"/>
              </a:solidFill>
              <a:latin typeface="Source Sans Pro"/>
              <a:ea typeface="Source Sans Pro"/>
              <a:cs typeface="Source Sans Pro"/>
            </a:endParaRPr>
          </a:p>
          <a:p>
            <a:pPr marL="450850" lvl="2" indent="-355600">
              <a:lnSpc>
                <a:spcPct val="115000"/>
              </a:lnSpc>
              <a:spcBef>
                <a:spcPts val="600"/>
              </a:spcBef>
              <a:spcAft>
                <a:spcPts val="1200"/>
              </a:spcAft>
              <a:buClr>
                <a:srgbClr val="2F3848"/>
              </a:buClr>
              <a:buSzPts val="2400"/>
              <a:buFont typeface="Source Sans Pro"/>
              <a:buChar char="■"/>
              <a:defRPr/>
            </a:pPr>
            <a:r>
              <a:rPr lang="pt-PT" sz="2400" dirty="0" smtClean="0">
                <a:solidFill>
                  <a:srgbClr val="2F3848"/>
                </a:solidFill>
                <a:latin typeface="Source Sans Pro"/>
                <a:ea typeface="Source Sans Pro"/>
                <a:cs typeface="Source Sans Pro"/>
              </a:rPr>
              <a:t>Salas </a:t>
            </a:r>
            <a:r>
              <a:rPr lang="pt-PT" sz="2400" dirty="0">
                <a:solidFill>
                  <a:srgbClr val="2F3848"/>
                </a:solidFill>
                <a:latin typeface="Source Sans Pro"/>
                <a:ea typeface="Source Sans Pro"/>
                <a:cs typeface="Source Sans Pro"/>
              </a:rPr>
              <a:t>equipadas com sistema de reprodução de ficheiro áudio [</a:t>
            </a:r>
            <a:r>
              <a:rPr lang="pt-PT" sz="2400" dirty="0">
                <a:solidFill>
                  <a:srgbClr val="0070C0"/>
                </a:solidFill>
                <a:latin typeface="Source Sans Pro"/>
                <a:ea typeface="Source Sans Pro"/>
                <a:cs typeface="Source Sans Pro"/>
              </a:rPr>
              <a:t>Duração </a:t>
            </a:r>
            <a:r>
              <a:rPr lang="pt-PT" sz="2400" dirty="0" err="1">
                <a:solidFill>
                  <a:srgbClr val="0070C0"/>
                </a:solidFill>
                <a:latin typeface="Source Sans Pro"/>
                <a:ea typeface="Source Sans Pro"/>
                <a:cs typeface="Source Sans Pro"/>
              </a:rPr>
              <a:t>máx</a:t>
            </a:r>
            <a:r>
              <a:rPr lang="pt-PT" sz="2400" dirty="0">
                <a:solidFill>
                  <a:srgbClr val="0070C0"/>
                </a:solidFill>
                <a:latin typeface="Source Sans Pro"/>
                <a:ea typeface="Source Sans Pro"/>
                <a:cs typeface="Source Sans Pro"/>
              </a:rPr>
              <a:t>. </a:t>
            </a:r>
            <a:r>
              <a:rPr lang="pt-PT" sz="2400" dirty="0" smtClean="0">
                <a:solidFill>
                  <a:srgbClr val="0070C0"/>
                </a:solidFill>
                <a:latin typeface="Source Sans Pro"/>
                <a:ea typeface="Source Sans Pro"/>
                <a:cs typeface="Source Sans Pro"/>
              </a:rPr>
              <a:t>20 </a:t>
            </a:r>
            <a:r>
              <a:rPr lang="pt-PT" sz="2400" dirty="0">
                <a:solidFill>
                  <a:srgbClr val="0070C0"/>
                </a:solidFill>
                <a:latin typeface="Source Sans Pro"/>
                <a:ea typeface="Source Sans Pro"/>
                <a:cs typeface="Source Sans Pro"/>
              </a:rPr>
              <a:t>min</a:t>
            </a:r>
            <a:r>
              <a:rPr lang="pt-PT" sz="2400" dirty="0" smtClean="0">
                <a:solidFill>
                  <a:srgbClr val="2F3848"/>
                </a:solidFill>
                <a:latin typeface="Source Sans Pro"/>
                <a:ea typeface="Source Sans Pro"/>
                <a:cs typeface="Source Sans Pro"/>
              </a:rPr>
              <a:t>]</a:t>
            </a:r>
          </a:p>
        </p:txBody>
      </p:sp>
    </p:spTree>
    <p:extLst>
      <p:ext uri="{BB962C8B-B14F-4D97-AF65-F5344CB8AC3E}">
        <p14:creationId xmlns:p14="http://schemas.microsoft.com/office/powerpoint/2010/main" val="19613675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smtClean="0"/>
              <a:t>Exames Nacionais de Línguas Estrangeiras</a:t>
            </a:r>
            <a:endParaRPr lang="en" dirty="0"/>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Rectângulo 9"/>
          <p:cNvSpPr/>
          <p:nvPr/>
        </p:nvSpPr>
        <p:spPr>
          <a:xfrm>
            <a:off x="755576" y="1691511"/>
            <a:ext cx="7920880" cy="4185761"/>
          </a:xfrm>
          <a:prstGeom prst="rect">
            <a:avLst/>
          </a:prstGeom>
          <a:ln>
            <a:solidFill>
              <a:schemeClr val="bg1">
                <a:lumMod val="65000"/>
              </a:schemeClr>
            </a:solidFill>
            <a:prstDash val="dash"/>
          </a:ln>
        </p:spPr>
        <p:txBody>
          <a:bodyPr wrap="square">
            <a:spAutoFit/>
          </a:bodyPr>
          <a:lstStyle/>
          <a:p>
            <a:pPr lvl="1"/>
            <a:r>
              <a:rPr lang="pt-PT" sz="2400" b="1" dirty="0">
                <a:solidFill>
                  <a:srgbClr val="F05768"/>
                </a:solidFill>
                <a:latin typeface="Source Sans Pro"/>
                <a:ea typeface="Source Sans Pro"/>
                <a:cs typeface="Source Sans Pro"/>
              </a:rPr>
              <a:t>Componente de produção e </a:t>
            </a:r>
            <a:r>
              <a:rPr lang="pt-PT" sz="2400" b="1" dirty="0" err="1">
                <a:solidFill>
                  <a:srgbClr val="F05768"/>
                </a:solidFill>
                <a:latin typeface="Source Sans Pro"/>
                <a:ea typeface="Source Sans Pro"/>
                <a:cs typeface="Source Sans Pro"/>
              </a:rPr>
              <a:t>interação</a:t>
            </a:r>
            <a:r>
              <a:rPr lang="pt-PT" sz="2400" b="1" dirty="0">
                <a:solidFill>
                  <a:srgbClr val="F05768"/>
                </a:solidFill>
                <a:latin typeface="Source Sans Pro"/>
                <a:ea typeface="Source Sans Pro"/>
                <a:cs typeface="Source Sans Pro"/>
              </a:rPr>
              <a:t> Oral</a:t>
            </a:r>
          </a:p>
          <a:p>
            <a:pPr marL="450850" lvl="2" indent="-355600">
              <a:lnSpc>
                <a:spcPct val="115000"/>
              </a:lnSpc>
              <a:spcBef>
                <a:spcPts val="600"/>
              </a:spcBef>
              <a:spcAft>
                <a:spcPts val="1200"/>
              </a:spcAft>
              <a:buClr>
                <a:srgbClr val="2F3848"/>
              </a:buClr>
              <a:buSzPts val="2400"/>
              <a:buFont typeface="Source Sans Pro"/>
              <a:buChar char="■"/>
              <a:defRPr/>
            </a:pPr>
            <a:r>
              <a:rPr lang="pt-PT" sz="2000" dirty="0" smtClean="0">
                <a:solidFill>
                  <a:srgbClr val="2F3848"/>
                </a:solidFill>
                <a:latin typeface="Source Sans Pro"/>
                <a:ea typeface="Source Sans Pro"/>
                <a:cs typeface="Source Sans Pro"/>
              </a:rPr>
              <a:t>Os </a:t>
            </a:r>
            <a:r>
              <a:rPr lang="pt-PT" sz="2000" dirty="0">
                <a:solidFill>
                  <a:srgbClr val="2F3848"/>
                </a:solidFill>
                <a:latin typeface="Source Sans Pro"/>
                <a:ea typeface="Source Sans Pro"/>
                <a:cs typeface="Source Sans Pro"/>
              </a:rPr>
              <a:t>exames nacionais de línguas estrangeiras </a:t>
            </a:r>
            <a:r>
              <a:rPr lang="pt-PT" sz="2000" dirty="0" smtClean="0">
                <a:solidFill>
                  <a:srgbClr val="2F3848"/>
                </a:solidFill>
                <a:latin typeface="Source Sans Pro"/>
                <a:ea typeface="Source Sans Pro"/>
                <a:cs typeface="Source Sans Pro"/>
              </a:rPr>
              <a:t>são constituídos </a:t>
            </a:r>
            <a:r>
              <a:rPr lang="pt-PT" sz="2000" dirty="0">
                <a:solidFill>
                  <a:srgbClr val="2F3848"/>
                </a:solidFill>
                <a:latin typeface="Source Sans Pro"/>
                <a:ea typeface="Source Sans Pro"/>
                <a:cs typeface="Source Sans Pro"/>
              </a:rPr>
              <a:t>também por uma componente de avaliação da oralidade, para além das componentes de produção escrita e de compreensão do oral.</a:t>
            </a:r>
          </a:p>
          <a:p>
            <a:pPr marL="450850" lvl="2" indent="-355600">
              <a:lnSpc>
                <a:spcPct val="115000"/>
              </a:lnSpc>
              <a:spcBef>
                <a:spcPts val="600"/>
              </a:spcBef>
              <a:spcAft>
                <a:spcPts val="1200"/>
              </a:spcAft>
              <a:buClr>
                <a:srgbClr val="2F3848"/>
              </a:buClr>
              <a:buSzPts val="2400"/>
              <a:buFont typeface="Source Sans Pro"/>
              <a:buChar char="■"/>
              <a:defRPr/>
            </a:pPr>
            <a:r>
              <a:rPr lang="pt-PT" sz="2000" dirty="0" smtClean="0">
                <a:solidFill>
                  <a:srgbClr val="2F3848"/>
                </a:solidFill>
                <a:latin typeface="Source Sans Pro"/>
                <a:ea typeface="Source Sans Pro"/>
                <a:cs typeface="Source Sans Pro"/>
              </a:rPr>
              <a:t>Componente oral realizada em </a:t>
            </a:r>
            <a:r>
              <a:rPr lang="pt-PT" sz="2000" dirty="0">
                <a:solidFill>
                  <a:srgbClr val="2F3848"/>
                </a:solidFill>
                <a:latin typeface="Source Sans Pro"/>
                <a:ea typeface="Source Sans Pro"/>
                <a:cs typeface="Source Sans Pro"/>
              </a:rPr>
              <a:t>grupos de dois alunos, podendo, em casos pontuais e caso haja necessidade, ser realizada em grupos de três alunos ou individualmente.</a:t>
            </a:r>
          </a:p>
          <a:p>
            <a:pPr marL="450850" lvl="2" indent="-355600">
              <a:lnSpc>
                <a:spcPct val="115000"/>
              </a:lnSpc>
              <a:spcBef>
                <a:spcPts val="600"/>
              </a:spcBef>
              <a:spcAft>
                <a:spcPts val="1200"/>
              </a:spcAft>
              <a:buClr>
                <a:srgbClr val="2F3848"/>
              </a:buClr>
              <a:buSzPts val="2400"/>
              <a:buFont typeface="Source Sans Pro"/>
              <a:buChar char="■"/>
              <a:defRPr/>
            </a:pPr>
            <a:r>
              <a:rPr lang="pt-PT" sz="2000" dirty="0">
                <a:solidFill>
                  <a:srgbClr val="2F3848"/>
                </a:solidFill>
                <a:latin typeface="Source Sans Pro"/>
                <a:ea typeface="Source Sans Pro"/>
                <a:cs typeface="Source Sans Pro"/>
              </a:rPr>
              <a:t>As pautas de chamada são emitidas a partir do programa ENES, tendo em consideração os alunos inscritos em cada exame e os recursos físicos da escola</a:t>
            </a:r>
            <a:r>
              <a:rPr lang="pt-PT" sz="2000" dirty="0" smtClean="0">
                <a:solidFill>
                  <a:srgbClr val="2F3848"/>
                </a:solidFill>
                <a:latin typeface="Source Sans Pro"/>
                <a:ea typeface="Source Sans Pro"/>
                <a:cs typeface="Source Sans Pro"/>
              </a:rPr>
              <a:t>.</a:t>
            </a:r>
            <a:endParaRPr lang="pt-PT" sz="2000" dirty="0">
              <a:solidFill>
                <a:srgbClr val="2F3848"/>
              </a:solidFill>
              <a:latin typeface="Source Sans Pro"/>
              <a:ea typeface="Source Sans Pro"/>
              <a:cs typeface="Source Sans Pro"/>
            </a:endParaRPr>
          </a:p>
        </p:txBody>
      </p:sp>
    </p:spTree>
    <p:extLst>
      <p:ext uri="{BB962C8B-B14F-4D97-AF65-F5344CB8AC3E}">
        <p14:creationId xmlns:p14="http://schemas.microsoft.com/office/powerpoint/2010/main" val="1240895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en" sz="2800" dirty="0"/>
              <a:t>Escolas Gestoras das Provas de Aferição</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graphicFrame>
        <p:nvGraphicFramePr>
          <p:cNvPr id="11" name="Diagrama 10"/>
          <p:cNvGraphicFramePr/>
          <p:nvPr>
            <p:extLst>
              <p:ext uri="{D42A27DB-BD31-4B8C-83A1-F6EECF244321}">
                <p14:modId xmlns:p14="http://schemas.microsoft.com/office/powerpoint/2010/main" val="223179136"/>
              </p:ext>
            </p:extLst>
          </p:nvPr>
        </p:nvGraphicFramePr>
        <p:xfrm>
          <a:off x="395536" y="1628800"/>
          <a:ext cx="8496945" cy="468052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7665188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smtClean="0"/>
              <a:t>Exames Nacionais de Línguas Estrangeiras</a:t>
            </a:r>
            <a:endParaRPr lang="en" dirty="0"/>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Rectângulo 9"/>
          <p:cNvSpPr/>
          <p:nvPr/>
        </p:nvSpPr>
        <p:spPr>
          <a:xfrm>
            <a:off x="755576" y="1829430"/>
            <a:ext cx="7920880" cy="3831818"/>
          </a:xfrm>
          <a:prstGeom prst="rect">
            <a:avLst/>
          </a:prstGeom>
          <a:ln>
            <a:solidFill>
              <a:schemeClr val="bg1">
                <a:lumMod val="65000"/>
              </a:schemeClr>
            </a:solidFill>
            <a:prstDash val="dash"/>
          </a:ln>
        </p:spPr>
        <p:txBody>
          <a:bodyPr wrap="square">
            <a:spAutoFit/>
          </a:bodyPr>
          <a:lstStyle/>
          <a:p>
            <a:pPr lvl="1"/>
            <a:r>
              <a:rPr lang="pt-PT" sz="2400" b="1" dirty="0">
                <a:solidFill>
                  <a:srgbClr val="F05768"/>
                </a:solidFill>
                <a:latin typeface="Source Sans Pro"/>
                <a:ea typeface="Source Sans Pro"/>
                <a:cs typeface="Source Sans Pro"/>
              </a:rPr>
              <a:t>Componente de produção e </a:t>
            </a:r>
            <a:r>
              <a:rPr lang="pt-PT" sz="2400" b="1" dirty="0" err="1">
                <a:solidFill>
                  <a:srgbClr val="F05768"/>
                </a:solidFill>
                <a:latin typeface="Source Sans Pro"/>
                <a:ea typeface="Source Sans Pro"/>
                <a:cs typeface="Source Sans Pro"/>
              </a:rPr>
              <a:t>interação</a:t>
            </a:r>
            <a:r>
              <a:rPr lang="pt-PT" sz="2400" b="1" dirty="0">
                <a:solidFill>
                  <a:srgbClr val="F05768"/>
                </a:solidFill>
                <a:latin typeface="Source Sans Pro"/>
                <a:ea typeface="Source Sans Pro"/>
                <a:cs typeface="Source Sans Pro"/>
              </a:rPr>
              <a:t> Oral</a:t>
            </a:r>
          </a:p>
          <a:p>
            <a:pPr marL="450850" lvl="2" indent="-355600">
              <a:lnSpc>
                <a:spcPct val="115000"/>
              </a:lnSpc>
              <a:spcBef>
                <a:spcPts val="600"/>
              </a:spcBef>
              <a:spcAft>
                <a:spcPts val="600"/>
              </a:spcAft>
              <a:buClr>
                <a:srgbClr val="2F3848"/>
              </a:buClr>
              <a:buSzPts val="2400"/>
              <a:buFont typeface="Source Sans Pro"/>
              <a:buChar char="■"/>
              <a:defRPr/>
            </a:pPr>
            <a:r>
              <a:rPr lang="pt-PT" sz="2000" dirty="0" smtClean="0">
                <a:solidFill>
                  <a:srgbClr val="2F3848"/>
                </a:solidFill>
                <a:latin typeface="Source Sans Pro"/>
                <a:ea typeface="Source Sans Pro"/>
                <a:cs typeface="Source Sans Pro"/>
              </a:rPr>
              <a:t>Salas abertas </a:t>
            </a:r>
            <a:r>
              <a:rPr lang="pt-PT" sz="2000" dirty="0">
                <a:solidFill>
                  <a:srgbClr val="2F3848"/>
                </a:solidFill>
                <a:latin typeface="Source Sans Pro"/>
                <a:ea typeface="Source Sans Pro"/>
                <a:cs typeface="Source Sans Pro"/>
              </a:rPr>
              <a:t>ao </a:t>
            </a:r>
            <a:r>
              <a:rPr lang="pt-PT" sz="2000" dirty="0" smtClean="0">
                <a:solidFill>
                  <a:srgbClr val="2F3848"/>
                </a:solidFill>
                <a:latin typeface="Source Sans Pro"/>
                <a:ea typeface="Source Sans Pro"/>
                <a:cs typeface="Source Sans Pro"/>
              </a:rPr>
              <a:t>público</a:t>
            </a:r>
          </a:p>
          <a:p>
            <a:pPr marL="450850" lvl="2" indent="-355600">
              <a:lnSpc>
                <a:spcPct val="115000"/>
              </a:lnSpc>
              <a:spcBef>
                <a:spcPts val="600"/>
              </a:spcBef>
              <a:spcAft>
                <a:spcPts val="600"/>
              </a:spcAft>
              <a:buClr>
                <a:srgbClr val="2F3848"/>
              </a:buClr>
              <a:buSzPts val="2400"/>
              <a:buFont typeface="Source Sans Pro"/>
              <a:buChar char="■"/>
              <a:defRPr/>
            </a:pPr>
            <a:r>
              <a:rPr lang="pt-PT" sz="2000" dirty="0" smtClean="0">
                <a:solidFill>
                  <a:srgbClr val="2F3848"/>
                </a:solidFill>
                <a:latin typeface="Source Sans Pro"/>
                <a:ea typeface="Source Sans Pro"/>
                <a:cs typeface="Source Sans Pro"/>
              </a:rPr>
              <a:t>Compete à </a:t>
            </a:r>
            <a:r>
              <a:rPr lang="pt-PT" sz="2000" dirty="0">
                <a:solidFill>
                  <a:srgbClr val="2F3848"/>
                </a:solidFill>
                <a:latin typeface="Source Sans Pro"/>
                <a:ea typeface="Source Sans Pro"/>
                <a:cs typeface="Source Sans Pro"/>
              </a:rPr>
              <a:t>escola organizar o processo e zelar para que as provas decorram nas melhores condições.</a:t>
            </a:r>
          </a:p>
          <a:p>
            <a:pPr marL="450850" lvl="2" indent="-355600">
              <a:lnSpc>
                <a:spcPct val="115000"/>
              </a:lnSpc>
              <a:spcBef>
                <a:spcPts val="600"/>
              </a:spcBef>
              <a:spcAft>
                <a:spcPts val="600"/>
              </a:spcAft>
              <a:buClr>
                <a:srgbClr val="2F3848"/>
              </a:buClr>
              <a:buSzPts val="2400"/>
              <a:buFont typeface="Source Sans Pro"/>
              <a:buChar char="■"/>
              <a:defRPr/>
            </a:pPr>
            <a:r>
              <a:rPr lang="pt-PT" sz="2000" dirty="0">
                <a:solidFill>
                  <a:srgbClr val="2F3848"/>
                </a:solidFill>
                <a:latin typeface="Source Sans Pro"/>
                <a:ea typeface="Source Sans Pro"/>
                <a:cs typeface="Source Sans Pro"/>
              </a:rPr>
              <a:t>Os júris da componente oral são constituídos por três professores com habilitação para a docência da </a:t>
            </a:r>
            <a:r>
              <a:rPr lang="pt-PT" sz="2000" dirty="0" smtClean="0">
                <a:solidFill>
                  <a:srgbClr val="2F3848"/>
                </a:solidFill>
                <a:latin typeface="Source Sans Pro"/>
                <a:ea typeface="Source Sans Pro"/>
                <a:cs typeface="Source Sans Pro"/>
              </a:rPr>
              <a:t>disciplina</a:t>
            </a:r>
          </a:p>
          <a:p>
            <a:pPr marL="450850" lvl="2" indent="-355600">
              <a:lnSpc>
                <a:spcPct val="115000"/>
              </a:lnSpc>
              <a:spcBef>
                <a:spcPts val="600"/>
              </a:spcBef>
              <a:spcAft>
                <a:spcPts val="600"/>
              </a:spcAft>
              <a:buClr>
                <a:srgbClr val="2F3848"/>
              </a:buClr>
              <a:buSzPts val="2400"/>
              <a:buFont typeface="Source Sans Pro"/>
              <a:buChar char="■"/>
              <a:defRPr/>
            </a:pPr>
            <a:r>
              <a:rPr lang="pt-PT" sz="2000" dirty="0" smtClean="0">
                <a:solidFill>
                  <a:srgbClr val="2F3848"/>
                </a:solidFill>
                <a:latin typeface="Source Sans Pro"/>
                <a:ea typeface="Source Sans Pro"/>
                <a:cs typeface="Source Sans Pro"/>
              </a:rPr>
              <a:t>Júris </a:t>
            </a:r>
            <a:r>
              <a:rPr lang="pt-PT" sz="2000" dirty="0" err="1">
                <a:solidFill>
                  <a:srgbClr val="2F3848"/>
                </a:solidFill>
                <a:latin typeface="Source Sans Pro"/>
                <a:ea typeface="Source Sans Pro"/>
                <a:cs typeface="Source Sans Pro"/>
              </a:rPr>
              <a:t>selecionados</a:t>
            </a:r>
            <a:r>
              <a:rPr lang="pt-PT" sz="2000" dirty="0">
                <a:solidFill>
                  <a:srgbClr val="2F3848"/>
                </a:solidFill>
                <a:latin typeface="Source Sans Pro"/>
                <a:ea typeface="Source Sans Pro"/>
                <a:cs typeface="Source Sans Pro"/>
              </a:rPr>
              <a:t> pelos agrupamentos do </a:t>
            </a:r>
            <a:r>
              <a:rPr lang="pt-PT" sz="2000" dirty="0" err="1">
                <a:solidFill>
                  <a:srgbClr val="2F3848"/>
                </a:solidFill>
                <a:latin typeface="Source Sans Pro"/>
                <a:ea typeface="Source Sans Pro"/>
                <a:cs typeface="Source Sans Pro"/>
              </a:rPr>
              <a:t>JNE</a:t>
            </a:r>
            <a:r>
              <a:rPr lang="pt-PT" sz="2000" dirty="0">
                <a:solidFill>
                  <a:srgbClr val="2F3848"/>
                </a:solidFill>
                <a:latin typeface="Source Sans Pro"/>
                <a:ea typeface="Source Sans Pro"/>
                <a:cs typeface="Source Sans Pro"/>
              </a:rPr>
              <a:t>, a partir da </a:t>
            </a:r>
            <a:r>
              <a:rPr lang="pt-PT" sz="2000" dirty="0" err="1">
                <a:solidFill>
                  <a:srgbClr val="2F3848"/>
                </a:solidFill>
                <a:latin typeface="Source Sans Pro"/>
                <a:ea typeface="Source Sans Pro"/>
                <a:cs typeface="Source Sans Pro"/>
              </a:rPr>
              <a:t>respetiva</a:t>
            </a:r>
            <a:r>
              <a:rPr lang="pt-PT" sz="2000" dirty="0">
                <a:solidFill>
                  <a:srgbClr val="2F3848"/>
                </a:solidFill>
                <a:latin typeface="Source Sans Pro"/>
                <a:ea typeface="Source Sans Pro"/>
                <a:cs typeface="Source Sans Pro"/>
              </a:rPr>
              <a:t> bolsa de classificadores, de forma que nenhum professor participe em júris na(s) escola(s) em que </a:t>
            </a:r>
            <a:r>
              <a:rPr lang="pt-PT" sz="2000" dirty="0" err="1">
                <a:solidFill>
                  <a:srgbClr val="2F3848"/>
                </a:solidFill>
                <a:latin typeface="Source Sans Pro"/>
                <a:ea typeface="Source Sans Pro"/>
                <a:cs typeface="Source Sans Pro"/>
              </a:rPr>
              <a:t>lecionam</a:t>
            </a:r>
            <a:r>
              <a:rPr lang="pt-PT" sz="2000" dirty="0" smtClean="0">
                <a:solidFill>
                  <a:srgbClr val="2F3848"/>
                </a:solidFill>
                <a:latin typeface="Source Sans Pro"/>
                <a:ea typeface="Source Sans Pro"/>
                <a:cs typeface="Source Sans Pro"/>
              </a:rPr>
              <a:t>.</a:t>
            </a:r>
            <a:endParaRPr lang="pt-PT" sz="2000" dirty="0">
              <a:solidFill>
                <a:srgbClr val="2F3848"/>
              </a:solidFill>
              <a:latin typeface="Source Sans Pro"/>
              <a:ea typeface="Source Sans Pro"/>
              <a:cs typeface="Source Sans Pro"/>
            </a:endParaRPr>
          </a:p>
        </p:txBody>
      </p:sp>
    </p:spTree>
    <p:extLst>
      <p:ext uri="{BB962C8B-B14F-4D97-AF65-F5344CB8AC3E}">
        <p14:creationId xmlns:p14="http://schemas.microsoft.com/office/powerpoint/2010/main" val="23910883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smtClean="0"/>
              <a:t>Exames Nacionais de Línguas Estrangeiras</a:t>
            </a:r>
            <a:endParaRPr lang="en" dirty="0"/>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Rectângulo 9"/>
          <p:cNvSpPr/>
          <p:nvPr/>
        </p:nvSpPr>
        <p:spPr>
          <a:xfrm>
            <a:off x="755576" y="1823333"/>
            <a:ext cx="7920880" cy="3831818"/>
          </a:xfrm>
          <a:prstGeom prst="rect">
            <a:avLst/>
          </a:prstGeom>
          <a:ln>
            <a:solidFill>
              <a:schemeClr val="bg1">
                <a:lumMod val="65000"/>
              </a:schemeClr>
            </a:solidFill>
            <a:prstDash val="dash"/>
          </a:ln>
        </p:spPr>
        <p:txBody>
          <a:bodyPr wrap="square">
            <a:spAutoFit/>
          </a:bodyPr>
          <a:lstStyle/>
          <a:p>
            <a:pPr lvl="1"/>
            <a:r>
              <a:rPr lang="pt-PT" sz="2400" b="1" dirty="0">
                <a:solidFill>
                  <a:srgbClr val="F05768"/>
                </a:solidFill>
                <a:latin typeface="Source Sans Pro"/>
                <a:ea typeface="Source Sans Pro"/>
                <a:cs typeface="Source Sans Pro"/>
              </a:rPr>
              <a:t>Componente de produção e </a:t>
            </a:r>
            <a:r>
              <a:rPr lang="pt-PT" sz="2400" b="1" dirty="0" err="1">
                <a:solidFill>
                  <a:srgbClr val="F05768"/>
                </a:solidFill>
                <a:latin typeface="Source Sans Pro"/>
                <a:ea typeface="Source Sans Pro"/>
                <a:cs typeface="Source Sans Pro"/>
              </a:rPr>
              <a:t>interação</a:t>
            </a:r>
            <a:r>
              <a:rPr lang="pt-PT" sz="2400" b="1" dirty="0">
                <a:solidFill>
                  <a:srgbClr val="F05768"/>
                </a:solidFill>
                <a:latin typeface="Source Sans Pro"/>
                <a:ea typeface="Source Sans Pro"/>
                <a:cs typeface="Source Sans Pro"/>
              </a:rPr>
              <a:t> Oral</a:t>
            </a:r>
          </a:p>
          <a:p>
            <a:pPr marL="450850" lvl="2" indent="-355600">
              <a:lnSpc>
                <a:spcPct val="115000"/>
              </a:lnSpc>
              <a:spcBef>
                <a:spcPts val="600"/>
              </a:spcBef>
              <a:spcAft>
                <a:spcPts val="1200"/>
              </a:spcAft>
              <a:buClr>
                <a:srgbClr val="2F3848"/>
              </a:buClr>
              <a:buSzPts val="2400"/>
              <a:buFont typeface="Source Sans Pro"/>
              <a:buChar char="■"/>
              <a:defRPr/>
            </a:pPr>
            <a:r>
              <a:rPr lang="pt-PT" sz="2000" dirty="0" smtClean="0">
                <a:solidFill>
                  <a:srgbClr val="2F3848"/>
                </a:solidFill>
                <a:latin typeface="Source Sans Pro"/>
                <a:ea typeface="Source Sans Pro"/>
                <a:cs typeface="Source Sans Pro"/>
              </a:rPr>
              <a:t>Calendarização das provas elaborada a </a:t>
            </a:r>
            <a:r>
              <a:rPr lang="pt-PT" sz="2000" dirty="0">
                <a:solidFill>
                  <a:srgbClr val="2F3848"/>
                </a:solidFill>
                <a:latin typeface="Source Sans Pro"/>
                <a:ea typeface="Source Sans Pro"/>
                <a:cs typeface="Source Sans Pro"/>
              </a:rPr>
              <a:t>nível </a:t>
            </a:r>
            <a:r>
              <a:rPr lang="pt-PT" sz="2000" dirty="0" smtClean="0">
                <a:solidFill>
                  <a:srgbClr val="2F3848"/>
                </a:solidFill>
                <a:latin typeface="Source Sans Pro"/>
                <a:ea typeface="Source Sans Pro"/>
                <a:cs typeface="Source Sans Pro"/>
              </a:rPr>
              <a:t>regional, </a:t>
            </a:r>
            <a:r>
              <a:rPr lang="pt-PT" sz="2000" dirty="0">
                <a:solidFill>
                  <a:srgbClr val="2F3848"/>
                </a:solidFill>
                <a:latin typeface="Source Sans Pro"/>
                <a:ea typeface="Source Sans Pro"/>
                <a:cs typeface="Source Sans Pro"/>
              </a:rPr>
              <a:t>da responsabilidade do </a:t>
            </a:r>
            <a:r>
              <a:rPr lang="pt-PT" sz="2000" dirty="0" err="1">
                <a:solidFill>
                  <a:srgbClr val="2F3848"/>
                </a:solidFill>
                <a:latin typeface="Source Sans Pro"/>
                <a:ea typeface="Source Sans Pro"/>
                <a:cs typeface="Source Sans Pro"/>
              </a:rPr>
              <a:t>respetivo</a:t>
            </a:r>
            <a:r>
              <a:rPr lang="pt-PT" sz="2000" dirty="0">
                <a:solidFill>
                  <a:srgbClr val="2F3848"/>
                </a:solidFill>
                <a:latin typeface="Source Sans Pro"/>
                <a:ea typeface="Source Sans Pro"/>
                <a:cs typeface="Source Sans Pro"/>
              </a:rPr>
              <a:t> agrupamento do </a:t>
            </a:r>
            <a:r>
              <a:rPr lang="pt-PT" sz="2000" dirty="0" err="1">
                <a:solidFill>
                  <a:srgbClr val="2F3848"/>
                </a:solidFill>
                <a:latin typeface="Source Sans Pro"/>
                <a:ea typeface="Source Sans Pro"/>
                <a:cs typeface="Source Sans Pro"/>
              </a:rPr>
              <a:t>JNE</a:t>
            </a:r>
            <a:r>
              <a:rPr lang="pt-PT" sz="2000" dirty="0">
                <a:solidFill>
                  <a:srgbClr val="2F3848"/>
                </a:solidFill>
                <a:latin typeface="Source Sans Pro"/>
                <a:ea typeface="Source Sans Pro"/>
                <a:cs typeface="Source Sans Pro"/>
              </a:rPr>
              <a:t>, em articulação com as </a:t>
            </a:r>
            <a:r>
              <a:rPr lang="pt-PT" sz="2000" dirty="0" smtClean="0">
                <a:solidFill>
                  <a:srgbClr val="2F3848"/>
                </a:solidFill>
                <a:latin typeface="Source Sans Pro"/>
                <a:ea typeface="Source Sans Pro"/>
                <a:cs typeface="Source Sans Pro"/>
              </a:rPr>
              <a:t>escolas</a:t>
            </a:r>
            <a:endParaRPr lang="pt-PT" sz="2000" dirty="0">
              <a:solidFill>
                <a:srgbClr val="2F3848"/>
              </a:solidFill>
              <a:latin typeface="Source Sans Pro"/>
              <a:ea typeface="Source Sans Pro"/>
              <a:cs typeface="Source Sans Pro"/>
            </a:endParaRPr>
          </a:p>
          <a:p>
            <a:pPr marL="450850" lvl="2" indent="-355600">
              <a:lnSpc>
                <a:spcPct val="115000"/>
              </a:lnSpc>
              <a:spcBef>
                <a:spcPts val="600"/>
              </a:spcBef>
              <a:spcAft>
                <a:spcPts val="1200"/>
              </a:spcAft>
              <a:buClr>
                <a:srgbClr val="2F3848"/>
              </a:buClr>
              <a:buSzPts val="2400"/>
              <a:buFont typeface="Source Sans Pro"/>
              <a:buChar char="■"/>
              <a:defRPr/>
            </a:pPr>
            <a:r>
              <a:rPr lang="pt-PT" sz="2000" dirty="0">
                <a:solidFill>
                  <a:srgbClr val="2F3848"/>
                </a:solidFill>
                <a:latin typeface="Source Sans Pro"/>
                <a:ea typeface="Source Sans Pro"/>
                <a:cs typeface="Source Sans Pro"/>
              </a:rPr>
              <a:t>Os alunos realizam a componente oral, por regra, na sua própria escola, podendo eventualmente realizar em outras </a:t>
            </a:r>
            <a:r>
              <a:rPr lang="pt-PT" sz="2000" dirty="0" smtClean="0">
                <a:solidFill>
                  <a:srgbClr val="2F3848"/>
                </a:solidFill>
                <a:latin typeface="Source Sans Pro"/>
                <a:ea typeface="Source Sans Pro"/>
                <a:cs typeface="Source Sans Pro"/>
              </a:rPr>
              <a:t>escolas</a:t>
            </a:r>
            <a:endParaRPr lang="pt-PT" sz="2000" dirty="0">
              <a:solidFill>
                <a:srgbClr val="2F3848"/>
              </a:solidFill>
              <a:latin typeface="Source Sans Pro"/>
              <a:ea typeface="Source Sans Pro"/>
              <a:cs typeface="Source Sans Pro"/>
            </a:endParaRPr>
          </a:p>
          <a:p>
            <a:pPr marL="450850" lvl="2" indent="-355600">
              <a:lnSpc>
                <a:spcPct val="115000"/>
              </a:lnSpc>
              <a:spcBef>
                <a:spcPts val="600"/>
              </a:spcBef>
              <a:spcAft>
                <a:spcPts val="1200"/>
              </a:spcAft>
              <a:buClr>
                <a:srgbClr val="2F3848"/>
              </a:buClr>
              <a:buSzPts val="2400"/>
              <a:buFont typeface="Source Sans Pro"/>
              <a:buChar char="■"/>
              <a:defRPr/>
            </a:pPr>
            <a:r>
              <a:rPr lang="pt-PT" sz="2000" dirty="0">
                <a:solidFill>
                  <a:srgbClr val="2F3848"/>
                </a:solidFill>
                <a:latin typeface="Source Sans Pro"/>
                <a:ea typeface="Source Sans Pro"/>
                <a:cs typeface="Source Sans Pro"/>
              </a:rPr>
              <a:t>Os guiões da componente oral serão disponibilizados pelo IAVE, </a:t>
            </a:r>
            <a:r>
              <a:rPr lang="pt-PT" sz="2000" dirty="0" err="1">
                <a:solidFill>
                  <a:srgbClr val="2F3848"/>
                </a:solidFill>
                <a:latin typeface="Source Sans Pro"/>
                <a:ea typeface="Source Sans Pro"/>
                <a:cs typeface="Source Sans Pro"/>
              </a:rPr>
              <a:t>I.P</a:t>
            </a:r>
            <a:r>
              <a:rPr lang="pt-PT" sz="2000" dirty="0">
                <a:solidFill>
                  <a:srgbClr val="2F3848"/>
                </a:solidFill>
                <a:latin typeface="Source Sans Pro"/>
                <a:ea typeface="Source Sans Pro"/>
                <a:cs typeface="Source Sans Pro"/>
              </a:rPr>
              <a:t>. antes do período da sua realização, devendo ser salvaguardada a sua total </a:t>
            </a:r>
            <a:r>
              <a:rPr lang="pt-PT" sz="2000" dirty="0" smtClean="0">
                <a:solidFill>
                  <a:srgbClr val="2F3848"/>
                </a:solidFill>
                <a:latin typeface="Source Sans Pro"/>
                <a:ea typeface="Source Sans Pro"/>
                <a:cs typeface="Source Sans Pro"/>
              </a:rPr>
              <a:t>confidencialidade</a:t>
            </a:r>
            <a:endParaRPr lang="pt-PT" sz="2000" dirty="0">
              <a:solidFill>
                <a:srgbClr val="2F3848"/>
              </a:solidFill>
              <a:latin typeface="Source Sans Pro"/>
              <a:ea typeface="Source Sans Pro"/>
              <a:cs typeface="Source Sans Pro"/>
            </a:endParaRPr>
          </a:p>
        </p:txBody>
      </p:sp>
    </p:spTree>
    <p:extLst>
      <p:ext uri="{BB962C8B-B14F-4D97-AF65-F5344CB8AC3E}">
        <p14:creationId xmlns:p14="http://schemas.microsoft.com/office/powerpoint/2010/main" val="9698845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pPr lvl="1"/>
            <a:r>
              <a:rPr lang="pt-PT" dirty="0">
                <a:solidFill>
                  <a:srgbClr val="00C5B9"/>
                </a:solidFill>
                <a:sym typeface="Droid Serif"/>
              </a:rPr>
              <a:t>Bolsa de classificadores</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9" name="Rectângulo 8"/>
          <p:cNvSpPr/>
          <p:nvPr/>
        </p:nvSpPr>
        <p:spPr>
          <a:xfrm>
            <a:off x="755576" y="1968164"/>
            <a:ext cx="7920880" cy="2252924"/>
          </a:xfrm>
          <a:prstGeom prst="rect">
            <a:avLst/>
          </a:prstGeom>
          <a:ln>
            <a:solidFill>
              <a:schemeClr val="bg1">
                <a:lumMod val="65000"/>
              </a:schemeClr>
            </a:solidFill>
            <a:prstDash val="dash"/>
          </a:ln>
        </p:spPr>
        <p:txBody>
          <a:bodyPr wrap="square">
            <a:spAutoFit/>
          </a:bodyPr>
          <a:lstStyle/>
          <a:p>
            <a:pPr marL="450850" lvl="2" indent="-355600">
              <a:lnSpc>
                <a:spcPct val="115000"/>
              </a:lnSpc>
              <a:spcBef>
                <a:spcPts val="600"/>
              </a:spcBef>
              <a:spcAft>
                <a:spcPts val="1200"/>
              </a:spcAft>
              <a:buClr>
                <a:srgbClr val="2F3848"/>
              </a:buClr>
              <a:buSzPts val="2400"/>
              <a:buFont typeface="Source Sans Pro"/>
              <a:buChar char="■"/>
              <a:defRPr/>
            </a:pPr>
            <a:r>
              <a:rPr lang="pt-PT" sz="2400" dirty="0">
                <a:solidFill>
                  <a:srgbClr val="2F3848"/>
                </a:solidFill>
                <a:latin typeface="Source Sans Pro"/>
                <a:ea typeface="Source Sans Pro"/>
                <a:cs typeface="Source Sans Pro"/>
              </a:rPr>
              <a:t>Indicação através do programa ENES</a:t>
            </a:r>
          </a:p>
          <a:p>
            <a:pPr marL="450850" lvl="2" indent="-355600">
              <a:lnSpc>
                <a:spcPct val="115000"/>
              </a:lnSpc>
              <a:spcBef>
                <a:spcPts val="600"/>
              </a:spcBef>
              <a:spcAft>
                <a:spcPts val="1200"/>
              </a:spcAft>
              <a:buClr>
                <a:srgbClr val="2F3848"/>
              </a:buClr>
              <a:buSzPts val="2400"/>
              <a:buFont typeface="Source Sans Pro"/>
              <a:buChar char="■"/>
              <a:defRPr/>
            </a:pPr>
            <a:r>
              <a:rPr lang="pt-PT" sz="2400" dirty="0" smtClean="0">
                <a:solidFill>
                  <a:srgbClr val="2F3848"/>
                </a:solidFill>
                <a:latin typeface="Source Sans Pro"/>
                <a:ea typeface="Source Sans Pro"/>
                <a:cs typeface="Source Sans Pro"/>
              </a:rPr>
              <a:t>Convocatória </a:t>
            </a:r>
            <a:r>
              <a:rPr lang="pt-PT" sz="2400" dirty="0">
                <a:solidFill>
                  <a:srgbClr val="2F3848"/>
                </a:solidFill>
                <a:latin typeface="Source Sans Pro"/>
                <a:ea typeface="Source Sans Pro"/>
                <a:cs typeface="Source Sans Pro"/>
              </a:rPr>
              <a:t>com maior antecedência</a:t>
            </a:r>
          </a:p>
          <a:p>
            <a:pPr marL="450850" lvl="2" indent="-355600">
              <a:lnSpc>
                <a:spcPct val="115000"/>
              </a:lnSpc>
              <a:spcBef>
                <a:spcPts val="600"/>
              </a:spcBef>
              <a:spcAft>
                <a:spcPts val="1200"/>
              </a:spcAft>
              <a:buClr>
                <a:srgbClr val="2F3848"/>
              </a:buClr>
              <a:buSzPts val="2400"/>
              <a:buFont typeface="Source Sans Pro"/>
              <a:buChar char="■"/>
              <a:defRPr/>
            </a:pPr>
            <a:r>
              <a:rPr lang="pt-PT" sz="2400" dirty="0">
                <a:solidFill>
                  <a:srgbClr val="2F3848"/>
                </a:solidFill>
                <a:latin typeface="Source Sans Pro"/>
                <a:ea typeface="Source Sans Pro"/>
                <a:cs typeface="Source Sans Pro"/>
              </a:rPr>
              <a:t>Indicação atempada dos períodos de classificação para cada classificador</a:t>
            </a:r>
          </a:p>
        </p:txBody>
      </p:sp>
    </p:spTree>
    <p:extLst>
      <p:ext uri="{BB962C8B-B14F-4D97-AF65-F5344CB8AC3E}">
        <p14:creationId xmlns:p14="http://schemas.microsoft.com/office/powerpoint/2010/main" val="36605678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pPr lvl="1"/>
            <a:r>
              <a:rPr lang="pt-PT" dirty="0">
                <a:solidFill>
                  <a:srgbClr val="00C5B9"/>
                </a:solidFill>
                <a:sym typeface="Droid Serif"/>
              </a:rPr>
              <a:t>Bolsa de classificadores</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Rectângulo 9"/>
          <p:cNvSpPr/>
          <p:nvPr/>
        </p:nvSpPr>
        <p:spPr>
          <a:xfrm>
            <a:off x="611560" y="1922124"/>
            <a:ext cx="7920880" cy="2226956"/>
          </a:xfrm>
          <a:prstGeom prst="rect">
            <a:avLst/>
          </a:prstGeom>
          <a:ln>
            <a:solidFill>
              <a:schemeClr val="bg1">
                <a:lumMod val="65000"/>
              </a:schemeClr>
            </a:solidFill>
            <a:prstDash val="dash"/>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450850" lvl="2" indent="-355600">
              <a:lnSpc>
                <a:spcPct val="115000"/>
              </a:lnSpc>
              <a:spcBef>
                <a:spcPts val="600"/>
              </a:spcBef>
              <a:spcAft>
                <a:spcPts val="1200"/>
              </a:spcAft>
              <a:buClr>
                <a:srgbClr val="2F3848"/>
              </a:buClr>
              <a:buSzPts val="2400"/>
              <a:buFont typeface="Source Sans Pro"/>
              <a:buChar char="■"/>
              <a:defRPr/>
            </a:pPr>
            <a:r>
              <a:rPr lang="pt-PT" sz="2400" dirty="0">
                <a:solidFill>
                  <a:srgbClr val="2F3848"/>
                </a:solidFill>
                <a:latin typeface="Source Sans Pro"/>
                <a:ea typeface="Source Sans Pro"/>
                <a:cs typeface="Source Sans Pro"/>
              </a:rPr>
              <a:t>Facilitar a gestão de recursos humanos pelas escolas e pelos agrupamentos do JNE</a:t>
            </a:r>
          </a:p>
          <a:p>
            <a:pPr marL="450850" lvl="2" indent="-355600">
              <a:lnSpc>
                <a:spcPct val="115000"/>
              </a:lnSpc>
              <a:spcBef>
                <a:spcPts val="600"/>
              </a:spcBef>
              <a:spcAft>
                <a:spcPts val="1200"/>
              </a:spcAft>
              <a:buClr>
                <a:srgbClr val="2F3848"/>
              </a:buClr>
              <a:buSzPts val="2400"/>
              <a:buFont typeface="Source Sans Pro"/>
              <a:buChar char="■"/>
              <a:defRPr/>
            </a:pPr>
            <a:r>
              <a:rPr lang="pt-PT" sz="2400" dirty="0">
                <a:solidFill>
                  <a:srgbClr val="2F3848"/>
                </a:solidFill>
                <a:latin typeface="Source Sans Pro"/>
                <a:ea typeface="Source Sans Pro"/>
                <a:cs typeface="Source Sans Pro"/>
              </a:rPr>
              <a:t>Facilitar a distribuição de serviço e a marcação de férias</a:t>
            </a:r>
          </a:p>
          <a:p>
            <a:pPr marL="450850" lvl="2" indent="-355600">
              <a:lnSpc>
                <a:spcPct val="115000"/>
              </a:lnSpc>
              <a:spcBef>
                <a:spcPts val="600"/>
              </a:spcBef>
              <a:spcAft>
                <a:spcPts val="1200"/>
              </a:spcAft>
              <a:buClr>
                <a:srgbClr val="2F3848"/>
              </a:buClr>
              <a:buSzPts val="2400"/>
              <a:buFont typeface="Source Sans Pro"/>
              <a:buChar char="■"/>
              <a:defRPr/>
            </a:pPr>
            <a:r>
              <a:rPr lang="pt-PT" sz="2400" dirty="0">
                <a:solidFill>
                  <a:srgbClr val="2F3848"/>
                </a:solidFill>
                <a:latin typeface="Source Sans Pro"/>
                <a:ea typeface="Source Sans Pro"/>
                <a:cs typeface="Source Sans Pro"/>
              </a:rPr>
              <a:t>Gestão atempada da bolsa pelos agrupamentos do JNE</a:t>
            </a:r>
          </a:p>
        </p:txBody>
      </p:sp>
    </p:spTree>
    <p:extLst>
      <p:ext uri="{BB962C8B-B14F-4D97-AF65-F5344CB8AC3E}">
        <p14:creationId xmlns:p14="http://schemas.microsoft.com/office/powerpoint/2010/main" val="12370611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665224" y="2018025"/>
            <a:ext cx="7939224" cy="1546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smtClean="0">
                <a:solidFill>
                  <a:srgbClr val="2F3848"/>
                </a:solidFill>
              </a:rPr>
              <a:t>3.</a:t>
            </a:r>
            <a:endParaRPr dirty="0">
              <a:solidFill>
                <a:srgbClr val="2F3848"/>
              </a:solidFill>
            </a:endParaRPr>
          </a:p>
          <a:p>
            <a:pPr lvl="0"/>
            <a:r>
              <a:rPr lang="en" dirty="0"/>
              <a:t>Alunos com necessidades educativas especiais</a:t>
            </a:r>
            <a:endParaRPr dirty="0"/>
          </a:p>
        </p:txBody>
      </p:sp>
      <p:sp>
        <p:nvSpPr>
          <p:cNvPr id="97" name="Shape 97"/>
          <p:cNvSpPr txBox="1">
            <a:spLocks noGrp="1"/>
          </p:cNvSpPr>
          <p:nvPr>
            <p:ph type="subTitle" idx="1"/>
          </p:nvPr>
        </p:nvSpPr>
        <p:spPr>
          <a:xfrm>
            <a:off x="1188648" y="3922275"/>
            <a:ext cx="3527368" cy="152295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dirty="0" smtClean="0"/>
              <a:t>Provas de Aferição</a:t>
            </a:r>
          </a:p>
          <a:p>
            <a:pPr marL="0" lvl="0" indent="0" rtl="0">
              <a:spcBef>
                <a:spcPts val="0"/>
              </a:spcBef>
              <a:spcAft>
                <a:spcPts val="0"/>
              </a:spcAft>
              <a:buNone/>
            </a:pPr>
            <a:r>
              <a:rPr lang="en" sz="2800" dirty="0" smtClean="0"/>
              <a:t>Provas Finais de Ciclo</a:t>
            </a:r>
          </a:p>
          <a:p>
            <a:pPr marL="0" lvl="0" indent="0" rtl="0">
              <a:spcBef>
                <a:spcPts val="0"/>
              </a:spcBef>
              <a:spcAft>
                <a:spcPts val="0"/>
              </a:spcAft>
              <a:buNone/>
            </a:pPr>
            <a:r>
              <a:rPr lang="en" sz="2800" dirty="0" smtClean="0"/>
              <a:t>Exames Nacionais</a:t>
            </a:r>
            <a:endParaRPr sz="2800" dirty="0"/>
          </a:p>
        </p:txBody>
      </p:sp>
    </p:spTree>
    <p:extLst>
      <p:ext uri="{BB962C8B-B14F-4D97-AF65-F5344CB8AC3E}">
        <p14:creationId xmlns:p14="http://schemas.microsoft.com/office/powerpoint/2010/main" val="22222892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sz="2800" dirty="0" smtClean="0"/>
              <a:t>Condições especiais</a:t>
            </a:r>
            <a:endParaRPr lang="en" sz="2800" dirty="0"/>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Marcador de Posição do Texto 1"/>
          <p:cNvSpPr txBox="1">
            <a:spLocks/>
          </p:cNvSpPr>
          <p:nvPr/>
        </p:nvSpPr>
        <p:spPr>
          <a:xfrm>
            <a:off x="467544" y="1484783"/>
            <a:ext cx="8208912" cy="4896321"/>
          </a:xfrm>
          <a:prstGeom prst="rect">
            <a:avLst/>
          </a:prstGeom>
          <a:ln>
            <a:solidFill>
              <a:schemeClr val="bg1">
                <a:lumMod val="65000"/>
              </a:schemeClr>
            </a:solidFill>
            <a:prstDash val="dash"/>
          </a:ln>
        </p:spPr>
        <p:txBody>
          <a:bodyPr r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450850" lvl="2" indent="-355600">
              <a:lnSpc>
                <a:spcPct val="115000"/>
              </a:lnSpc>
              <a:spcBef>
                <a:spcPts val="600"/>
              </a:spcBef>
              <a:spcAft>
                <a:spcPts val="600"/>
              </a:spcAft>
              <a:buClr>
                <a:srgbClr val="2F3848"/>
              </a:buClr>
              <a:buSzPts val="2400"/>
              <a:buFont typeface="Source Sans Pro"/>
              <a:buChar char="■"/>
              <a:defRPr/>
            </a:pPr>
            <a:r>
              <a:rPr lang="pt-PT" sz="2000" dirty="0">
                <a:solidFill>
                  <a:schemeClr val="tx1">
                    <a:lumMod val="65000"/>
                    <a:lumOff val="35000"/>
                  </a:schemeClr>
                </a:solidFill>
                <a:latin typeface="Montserrat" panose="020B0604020202020204" charset="0"/>
                <a:ea typeface="Calibri"/>
                <a:cs typeface="Times New Roman"/>
              </a:rPr>
              <a:t>Todos os alunos têm o direito de aceder às provas de avaliação externa como parte integrante do seu processo de aprendizagem, numa perspetiva de efetiva </a:t>
            </a:r>
            <a:r>
              <a:rPr lang="pt-PT" sz="2000" dirty="0" smtClean="0">
                <a:solidFill>
                  <a:schemeClr val="tx1">
                    <a:lumMod val="65000"/>
                    <a:lumOff val="35000"/>
                  </a:schemeClr>
                </a:solidFill>
                <a:latin typeface="Montserrat" panose="020B0604020202020204" charset="0"/>
                <a:ea typeface="Calibri"/>
                <a:cs typeface="Times New Roman"/>
              </a:rPr>
              <a:t>inclusão</a:t>
            </a:r>
            <a:endParaRPr lang="pt-PT" sz="2000" dirty="0">
              <a:solidFill>
                <a:schemeClr val="tx1">
                  <a:lumMod val="65000"/>
                  <a:lumOff val="35000"/>
                </a:schemeClr>
              </a:solidFill>
              <a:latin typeface="Montserrat" panose="020B0604020202020204" charset="0"/>
              <a:ea typeface="Calibri"/>
              <a:cs typeface="Times New Roman"/>
            </a:endParaRPr>
          </a:p>
          <a:p>
            <a:pPr marL="450850" lvl="2" indent="-355600">
              <a:lnSpc>
                <a:spcPct val="115000"/>
              </a:lnSpc>
              <a:spcBef>
                <a:spcPts val="600"/>
              </a:spcBef>
              <a:spcAft>
                <a:spcPts val="600"/>
              </a:spcAft>
              <a:buClr>
                <a:srgbClr val="2F3848"/>
              </a:buClr>
              <a:buSzPts val="2400"/>
              <a:buFont typeface="Source Sans Pro"/>
              <a:buChar char="■"/>
              <a:defRPr/>
            </a:pPr>
            <a:r>
              <a:rPr lang="pt-PT" sz="2000" dirty="0" smtClean="0">
                <a:solidFill>
                  <a:schemeClr val="tx1">
                    <a:lumMod val="65000"/>
                    <a:lumOff val="35000"/>
                  </a:schemeClr>
                </a:solidFill>
                <a:latin typeface="Montserrat" panose="020B0604020202020204" charset="0"/>
                <a:ea typeface="Calibri"/>
                <a:cs typeface="Times New Roman"/>
              </a:rPr>
              <a:t>Os alunos com NEE devem realizar as provas com as condições especiais necessárias para que consigam demonstrar as aprendizagens que </a:t>
            </a:r>
            <a:r>
              <a:rPr lang="pt-PT" sz="2000" dirty="0" err="1" smtClean="0">
                <a:solidFill>
                  <a:schemeClr val="tx1">
                    <a:lumMod val="65000"/>
                    <a:lumOff val="35000"/>
                  </a:schemeClr>
                </a:solidFill>
                <a:latin typeface="Montserrat" panose="020B0604020202020204" charset="0"/>
                <a:ea typeface="Calibri"/>
                <a:cs typeface="Times New Roman"/>
              </a:rPr>
              <a:t>efetuaram</a:t>
            </a:r>
            <a:endParaRPr lang="pt-PT" sz="2000" dirty="0">
              <a:solidFill>
                <a:schemeClr val="tx1">
                  <a:lumMod val="65000"/>
                  <a:lumOff val="35000"/>
                </a:schemeClr>
              </a:solidFill>
              <a:latin typeface="Montserrat" panose="020B0604020202020204" charset="0"/>
              <a:ea typeface="Calibri"/>
              <a:cs typeface="Times New Roman"/>
            </a:endParaRPr>
          </a:p>
          <a:p>
            <a:pPr marL="450850" lvl="2" indent="-355600">
              <a:lnSpc>
                <a:spcPct val="115000"/>
              </a:lnSpc>
              <a:spcBef>
                <a:spcPts val="600"/>
              </a:spcBef>
              <a:spcAft>
                <a:spcPts val="600"/>
              </a:spcAft>
              <a:buClr>
                <a:srgbClr val="2F3848"/>
              </a:buClr>
              <a:buSzPts val="2400"/>
              <a:buFont typeface="Source Sans Pro"/>
              <a:buChar char="■"/>
              <a:defRPr/>
            </a:pPr>
            <a:r>
              <a:rPr lang="pt-PT" sz="2000" dirty="0" smtClean="0">
                <a:solidFill>
                  <a:schemeClr val="tx1">
                    <a:lumMod val="65000"/>
                    <a:lumOff val="35000"/>
                  </a:schemeClr>
                </a:solidFill>
                <a:latin typeface="Montserrat" panose="020B0604020202020204" charset="0"/>
                <a:ea typeface="Calibri"/>
                <a:cs typeface="Times New Roman"/>
              </a:rPr>
              <a:t>O alunos que realizam provas finais a nível de escola podem prosseguir estudos nos cursos científico-humanísticos do ensino secundário</a:t>
            </a:r>
          </a:p>
          <a:p>
            <a:pPr marL="450850" lvl="2" indent="-355600">
              <a:lnSpc>
                <a:spcPct val="115000"/>
              </a:lnSpc>
              <a:spcBef>
                <a:spcPts val="600"/>
              </a:spcBef>
              <a:spcAft>
                <a:spcPts val="600"/>
              </a:spcAft>
              <a:buClr>
                <a:srgbClr val="2F3848"/>
              </a:buClr>
              <a:buSzPts val="2400"/>
              <a:buFont typeface="Source Sans Pro"/>
              <a:buChar char="■"/>
              <a:defRPr/>
            </a:pPr>
            <a:r>
              <a:rPr lang="pt-PT" sz="2000" dirty="0">
                <a:solidFill>
                  <a:schemeClr val="tx1">
                    <a:lumMod val="65000"/>
                    <a:lumOff val="35000"/>
                  </a:schemeClr>
                </a:solidFill>
                <a:latin typeface="Montserrat" panose="020B0604020202020204" charset="0"/>
                <a:ea typeface="Calibri"/>
                <a:cs typeface="Times New Roman"/>
                <a:sym typeface="Source Sans Pro"/>
              </a:rPr>
              <a:t>Alunos com surdez de grau severo a profundo – podem ser dispensados da componente de compreensão do </a:t>
            </a:r>
            <a:r>
              <a:rPr lang="pt-PT" sz="2000" dirty="0" smtClean="0">
                <a:solidFill>
                  <a:schemeClr val="tx1">
                    <a:lumMod val="65000"/>
                    <a:lumOff val="35000"/>
                  </a:schemeClr>
                </a:solidFill>
                <a:latin typeface="Montserrat" panose="020B0604020202020204" charset="0"/>
                <a:ea typeface="Calibri"/>
                <a:cs typeface="Times New Roman"/>
                <a:sym typeface="Source Sans Pro"/>
              </a:rPr>
              <a:t>oral e da componente oral</a:t>
            </a:r>
            <a:endParaRPr lang="pt-PT" sz="2000" dirty="0" smtClean="0">
              <a:solidFill>
                <a:schemeClr val="tx1">
                  <a:lumMod val="65000"/>
                  <a:lumOff val="35000"/>
                </a:schemeClr>
              </a:solidFill>
              <a:latin typeface="Montserrat" panose="020B0604020202020204" charset="0"/>
              <a:ea typeface="Calibri"/>
              <a:cs typeface="Times New Roman"/>
            </a:endParaRPr>
          </a:p>
          <a:p>
            <a:pPr marL="450850" lvl="2" indent="-355600">
              <a:lnSpc>
                <a:spcPct val="115000"/>
              </a:lnSpc>
              <a:spcBef>
                <a:spcPts val="600"/>
              </a:spcBef>
              <a:buClr>
                <a:srgbClr val="2F3848"/>
              </a:buClr>
              <a:buSzPts val="2400"/>
              <a:buFont typeface="Source Sans Pro"/>
              <a:buChar char="■"/>
              <a:defRPr/>
            </a:pPr>
            <a:endParaRPr lang="pt-PT" sz="2000" dirty="0" smtClean="0"/>
          </a:p>
          <a:p>
            <a:pPr marL="450850" lvl="2" indent="-355600">
              <a:lnSpc>
                <a:spcPct val="115000"/>
              </a:lnSpc>
              <a:spcBef>
                <a:spcPts val="600"/>
              </a:spcBef>
              <a:buClr>
                <a:srgbClr val="2F3848"/>
              </a:buClr>
              <a:buSzPts val="2400"/>
              <a:buFont typeface="Source Sans Pro"/>
              <a:buChar char="■"/>
              <a:defRPr/>
            </a:pPr>
            <a:endParaRPr lang="pt-PT" dirty="0"/>
          </a:p>
        </p:txBody>
      </p:sp>
    </p:spTree>
    <p:extLst>
      <p:ext uri="{BB962C8B-B14F-4D97-AF65-F5344CB8AC3E}">
        <p14:creationId xmlns:p14="http://schemas.microsoft.com/office/powerpoint/2010/main" val="12092252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sz="2800" dirty="0" smtClean="0"/>
              <a:t>Provas de Aferição - Condições especiais</a:t>
            </a:r>
            <a:endParaRPr lang="en" sz="2800" dirty="0"/>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Marcador de Posição do Texto 1"/>
          <p:cNvSpPr txBox="1">
            <a:spLocks/>
          </p:cNvSpPr>
          <p:nvPr/>
        </p:nvSpPr>
        <p:spPr>
          <a:xfrm>
            <a:off x="827584" y="1772816"/>
            <a:ext cx="8064896" cy="4329388"/>
          </a:xfrm>
          <a:prstGeom prst="rect">
            <a:avLst/>
          </a:prstGeom>
          <a:ln>
            <a:solidFill>
              <a:schemeClr val="bg1">
                <a:lumMod val="65000"/>
              </a:schemeClr>
            </a:solidFill>
            <a:prstDash val="dash"/>
          </a:ln>
        </p:spPr>
        <p:txBody>
          <a:bodyPr r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450850" lvl="2" indent="-355600">
              <a:lnSpc>
                <a:spcPct val="115000"/>
              </a:lnSpc>
              <a:spcBef>
                <a:spcPts val="600"/>
              </a:spcBef>
              <a:buClr>
                <a:srgbClr val="2F3848"/>
              </a:buClr>
              <a:buSzPts val="2400"/>
              <a:buFont typeface="Source Sans Pro"/>
              <a:buChar char="■"/>
              <a:defRPr/>
            </a:pPr>
            <a:r>
              <a:rPr lang="pt-PT" sz="2000" dirty="0">
                <a:solidFill>
                  <a:schemeClr val="tx1">
                    <a:lumMod val="65000"/>
                    <a:lumOff val="35000"/>
                  </a:schemeClr>
                </a:solidFill>
                <a:latin typeface="Montserrat" panose="020B0604020202020204" charset="0"/>
                <a:ea typeface="Calibri"/>
                <a:cs typeface="Times New Roman"/>
                <a:sym typeface="Source Sans Pro"/>
              </a:rPr>
              <a:t>Nas provas de aferição </a:t>
            </a:r>
            <a:r>
              <a:rPr lang="pt-PT" sz="2000" dirty="0" smtClean="0">
                <a:solidFill>
                  <a:schemeClr val="tx1">
                    <a:lumMod val="65000"/>
                    <a:lumOff val="35000"/>
                  </a:schemeClr>
                </a:solidFill>
                <a:latin typeface="Montserrat" panose="020B0604020202020204" charset="0"/>
                <a:ea typeface="Calibri"/>
                <a:cs typeface="Times New Roman"/>
                <a:sym typeface="Source Sans Pro"/>
              </a:rPr>
              <a:t>podem </a:t>
            </a:r>
            <a:r>
              <a:rPr lang="pt-PT" sz="2000" dirty="0">
                <a:solidFill>
                  <a:schemeClr val="tx1">
                    <a:lumMod val="65000"/>
                    <a:lumOff val="35000"/>
                  </a:schemeClr>
                </a:solidFill>
                <a:latin typeface="Montserrat" panose="020B0604020202020204" charset="0"/>
                <a:ea typeface="Calibri"/>
                <a:cs typeface="Times New Roman"/>
                <a:sym typeface="Source Sans Pro"/>
              </a:rPr>
              <a:t>ser aplicadas as </a:t>
            </a:r>
            <a:r>
              <a:rPr lang="pt-PT" sz="2000" dirty="0" smtClean="0">
                <a:solidFill>
                  <a:schemeClr val="tx1">
                    <a:lumMod val="65000"/>
                    <a:lumOff val="35000"/>
                  </a:schemeClr>
                </a:solidFill>
                <a:latin typeface="Montserrat" panose="020B0604020202020204" charset="0"/>
                <a:ea typeface="Calibri"/>
                <a:cs typeface="Times New Roman"/>
                <a:sym typeface="Source Sans Pro"/>
              </a:rPr>
              <a:t>condições </a:t>
            </a:r>
            <a:r>
              <a:rPr lang="pt-PT" sz="2000" dirty="0">
                <a:solidFill>
                  <a:schemeClr val="tx1">
                    <a:lumMod val="65000"/>
                    <a:lumOff val="35000"/>
                  </a:schemeClr>
                </a:solidFill>
                <a:latin typeface="Montserrat" panose="020B0604020202020204" charset="0"/>
                <a:ea typeface="Calibri"/>
                <a:cs typeface="Times New Roman"/>
                <a:sym typeface="Source Sans Pro"/>
              </a:rPr>
              <a:t>especiais constantes do Guia, exceto as provas a nível de escola</a:t>
            </a:r>
          </a:p>
          <a:p>
            <a:pPr marL="450850" lvl="2" indent="-355600">
              <a:lnSpc>
                <a:spcPct val="115000"/>
              </a:lnSpc>
              <a:spcBef>
                <a:spcPts val="600"/>
              </a:spcBef>
              <a:buClr>
                <a:srgbClr val="2F3848"/>
              </a:buClr>
              <a:buSzPts val="2400"/>
              <a:buFont typeface="Source Sans Pro"/>
              <a:buChar char="■"/>
              <a:defRPr/>
            </a:pPr>
            <a:r>
              <a:rPr lang="pt-PT" sz="2000" dirty="0" smtClean="0">
                <a:solidFill>
                  <a:schemeClr val="tx1">
                    <a:lumMod val="65000"/>
                    <a:lumOff val="35000"/>
                  </a:schemeClr>
                </a:solidFill>
                <a:latin typeface="Montserrat" panose="020B0604020202020204" charset="0"/>
                <a:ea typeface="Calibri"/>
                <a:cs typeface="Times New Roman"/>
              </a:rPr>
              <a:t>As escolas podem aplicar outros </a:t>
            </a:r>
            <a:r>
              <a:rPr lang="pt-PT" sz="2000" dirty="0">
                <a:solidFill>
                  <a:schemeClr val="tx1">
                    <a:lumMod val="65000"/>
                    <a:lumOff val="35000"/>
                  </a:schemeClr>
                </a:solidFill>
                <a:latin typeface="Montserrat" panose="020B0604020202020204" charset="0"/>
                <a:ea typeface="Calibri"/>
                <a:cs typeface="Times New Roman"/>
              </a:rPr>
              <a:t>instrumentos e técnicas de </a:t>
            </a:r>
            <a:r>
              <a:rPr lang="pt-PT" sz="2000" dirty="0" smtClean="0">
                <a:solidFill>
                  <a:schemeClr val="tx1">
                    <a:lumMod val="65000"/>
                    <a:lumOff val="35000"/>
                  </a:schemeClr>
                </a:solidFill>
                <a:latin typeface="Montserrat" panose="020B0604020202020204" charset="0"/>
                <a:ea typeface="Calibri"/>
                <a:cs typeface="Times New Roman"/>
              </a:rPr>
              <a:t>avaliação adaptados ao aluno, </a:t>
            </a:r>
            <a:r>
              <a:rPr lang="pt-PT" sz="2000" dirty="0">
                <a:solidFill>
                  <a:schemeClr val="tx1">
                    <a:lumMod val="65000"/>
                    <a:lumOff val="35000"/>
                  </a:schemeClr>
                </a:solidFill>
                <a:latin typeface="Montserrat" panose="020B0604020202020204" charset="0"/>
                <a:ea typeface="Calibri"/>
                <a:cs typeface="Times New Roman"/>
              </a:rPr>
              <a:t>a realizar em simultâneo ou não com as provas de aferição, que se poderão constituir como diagnósticos adequados e válidos, fornecendo informações detalhadas do desempenho escolar dos alunos</a:t>
            </a:r>
            <a:r>
              <a:rPr lang="pt-PT" sz="2000" dirty="0" smtClean="0">
                <a:solidFill>
                  <a:schemeClr val="tx1">
                    <a:lumMod val="65000"/>
                    <a:lumOff val="35000"/>
                  </a:schemeClr>
                </a:solidFill>
                <a:latin typeface="Montserrat" panose="020B0604020202020204" charset="0"/>
                <a:ea typeface="Calibri"/>
                <a:cs typeface="Times New Roman"/>
              </a:rPr>
              <a:t>.</a:t>
            </a:r>
          </a:p>
          <a:p>
            <a:pPr marL="450850" lvl="2" indent="-355600">
              <a:lnSpc>
                <a:spcPct val="115000"/>
              </a:lnSpc>
              <a:spcBef>
                <a:spcPts val="600"/>
              </a:spcBef>
              <a:buClr>
                <a:srgbClr val="2F3848"/>
              </a:buClr>
              <a:buSzPts val="2400"/>
              <a:buFont typeface="Source Sans Pro"/>
              <a:buChar char="■"/>
              <a:defRPr/>
            </a:pPr>
            <a:r>
              <a:rPr lang="pt-PT" sz="2000" dirty="0">
                <a:solidFill>
                  <a:schemeClr val="tx1">
                    <a:lumMod val="65000"/>
                    <a:lumOff val="35000"/>
                  </a:schemeClr>
                </a:solidFill>
                <a:latin typeface="Montserrat" panose="020B0604020202020204" charset="0"/>
                <a:ea typeface="Calibri"/>
                <a:cs typeface="Times New Roman"/>
              </a:rPr>
              <a:t>A partir da prova adaptada, poderá ser gerada a nível de escola, uma ficha individual do aluno, com informação descritiva e detalhada sobre o seu desempenho. </a:t>
            </a:r>
          </a:p>
          <a:p>
            <a:pPr marL="450850" lvl="2" indent="-355600">
              <a:lnSpc>
                <a:spcPct val="115000"/>
              </a:lnSpc>
              <a:spcBef>
                <a:spcPts val="600"/>
              </a:spcBef>
              <a:buClr>
                <a:srgbClr val="2F3848"/>
              </a:buClr>
              <a:buSzPts val="2400"/>
              <a:buFont typeface="Source Sans Pro"/>
              <a:buChar char="■"/>
              <a:defRPr/>
            </a:pPr>
            <a:r>
              <a:rPr lang="pt-PT" sz="2000" dirty="0" smtClean="0">
                <a:solidFill>
                  <a:schemeClr val="tx1">
                    <a:lumMod val="65000"/>
                    <a:lumOff val="35000"/>
                  </a:schemeClr>
                </a:solidFill>
                <a:latin typeface="Montserrat" panose="020B0604020202020204" charset="0"/>
                <a:ea typeface="Calibri"/>
                <a:cs typeface="Times New Roman"/>
              </a:rPr>
              <a:t>Neste caso, os resultados não são registados no PAEB</a:t>
            </a:r>
          </a:p>
          <a:p>
            <a:pPr marL="95250" lvl="2">
              <a:lnSpc>
                <a:spcPct val="115000"/>
              </a:lnSpc>
              <a:spcBef>
                <a:spcPts val="600"/>
              </a:spcBef>
              <a:buClr>
                <a:srgbClr val="2F3848"/>
              </a:buClr>
              <a:buSzPts val="2400"/>
              <a:defRPr/>
            </a:pPr>
            <a:endParaRPr lang="pt-PT" sz="2000" dirty="0">
              <a:solidFill>
                <a:schemeClr val="tx1">
                  <a:lumMod val="65000"/>
                  <a:lumOff val="35000"/>
                </a:schemeClr>
              </a:solidFill>
              <a:latin typeface="Montserrat" panose="020B0604020202020204" charset="0"/>
              <a:ea typeface="Calibri"/>
              <a:cs typeface="Times New Roman"/>
            </a:endParaRPr>
          </a:p>
          <a:p>
            <a:pPr marL="406400">
              <a:spcAft>
                <a:spcPts val="1200"/>
              </a:spcAft>
              <a:buClr>
                <a:srgbClr val="FF9E00"/>
              </a:buClr>
            </a:pPr>
            <a:endParaRPr lang="pt-PT" dirty="0" smtClean="0"/>
          </a:p>
          <a:p>
            <a:endParaRPr lang="pt-PT" dirty="0"/>
          </a:p>
        </p:txBody>
      </p:sp>
    </p:spTree>
    <p:extLst>
      <p:ext uri="{BB962C8B-B14F-4D97-AF65-F5344CB8AC3E}">
        <p14:creationId xmlns:p14="http://schemas.microsoft.com/office/powerpoint/2010/main" val="26071670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sz="2800" dirty="0"/>
              <a:t>Provas de Aferição - Condições especiais</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Marcador de Posição do Texto 1"/>
          <p:cNvSpPr txBox="1">
            <a:spLocks/>
          </p:cNvSpPr>
          <p:nvPr/>
        </p:nvSpPr>
        <p:spPr>
          <a:xfrm>
            <a:off x="827584" y="1772816"/>
            <a:ext cx="7848872" cy="4329388"/>
          </a:xfrm>
          <a:prstGeom prst="rect">
            <a:avLst/>
          </a:prstGeom>
          <a:ln>
            <a:solidFill>
              <a:schemeClr val="bg1">
                <a:lumMod val="65000"/>
              </a:schemeClr>
            </a:solidFill>
            <a:prstDash val="dash"/>
          </a:ln>
        </p:spPr>
        <p:txBody>
          <a:bodyPr r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450850" lvl="2" indent="-355600">
              <a:lnSpc>
                <a:spcPct val="115000"/>
              </a:lnSpc>
              <a:spcBef>
                <a:spcPts val="600"/>
              </a:spcBef>
              <a:spcAft>
                <a:spcPts val="1200"/>
              </a:spcAft>
              <a:buClr>
                <a:srgbClr val="2F3848"/>
              </a:buClr>
              <a:buSzPts val="2400"/>
              <a:buFont typeface="Source Sans Pro"/>
              <a:buChar char="■"/>
              <a:defRPr/>
            </a:pPr>
            <a:r>
              <a:rPr lang="pt-PT" sz="2000" dirty="0">
                <a:solidFill>
                  <a:schemeClr val="tx1">
                    <a:lumMod val="65000"/>
                    <a:lumOff val="35000"/>
                  </a:schemeClr>
                </a:solidFill>
                <a:latin typeface="Montserrat" panose="020B0604020202020204" charset="0"/>
                <a:ea typeface="Calibri"/>
                <a:cs typeface="Times New Roman"/>
              </a:rPr>
              <a:t>Nas provas de aferição, aos alunos com dislexia pode ser aplicado tempo suplementar (30 min), para além do tempo de prova, por não estar prevista tolerância regulamentar para as provas de aferição.</a:t>
            </a:r>
          </a:p>
          <a:p>
            <a:endParaRPr lang="pt-PT" dirty="0"/>
          </a:p>
        </p:txBody>
      </p:sp>
    </p:spTree>
    <p:extLst>
      <p:ext uri="{BB962C8B-B14F-4D97-AF65-F5344CB8AC3E}">
        <p14:creationId xmlns:p14="http://schemas.microsoft.com/office/powerpoint/2010/main" val="4100449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sz="2800" dirty="0" smtClean="0"/>
              <a:t>Provas performativas - Condições especiais</a:t>
            </a:r>
            <a:endParaRPr lang="en" sz="2800" dirty="0"/>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Marcador de Posição do Texto 1"/>
          <p:cNvSpPr txBox="1">
            <a:spLocks/>
          </p:cNvSpPr>
          <p:nvPr/>
        </p:nvSpPr>
        <p:spPr>
          <a:xfrm>
            <a:off x="827584" y="1772816"/>
            <a:ext cx="7848872" cy="4329388"/>
          </a:xfrm>
          <a:prstGeom prst="rect">
            <a:avLst/>
          </a:prstGeom>
          <a:ln>
            <a:solidFill>
              <a:schemeClr val="bg1">
                <a:lumMod val="65000"/>
              </a:schemeClr>
            </a:solidFill>
            <a:prstDash val="dash"/>
          </a:ln>
        </p:spPr>
        <p:txBody>
          <a:bodyPr r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450850" lvl="2" indent="-355600">
              <a:lnSpc>
                <a:spcPct val="115000"/>
              </a:lnSpc>
              <a:spcBef>
                <a:spcPts val="600"/>
              </a:spcBef>
              <a:buClr>
                <a:srgbClr val="2F3848"/>
              </a:buClr>
              <a:buSzPts val="2400"/>
              <a:buFont typeface="Source Sans Pro"/>
              <a:buChar char="■"/>
              <a:defRPr/>
            </a:pPr>
            <a:r>
              <a:rPr lang="pt-PT" sz="2000" dirty="0" smtClean="0">
                <a:solidFill>
                  <a:schemeClr val="tx1">
                    <a:lumMod val="65000"/>
                    <a:lumOff val="35000"/>
                  </a:schemeClr>
                </a:solidFill>
                <a:latin typeface="Montserrat" panose="020B0604020202020204" charset="0"/>
                <a:ea typeface="Calibri"/>
                <a:cs typeface="Times New Roman"/>
                <a:sym typeface="Source Sans Pro"/>
              </a:rPr>
              <a:t>Nas </a:t>
            </a:r>
            <a:r>
              <a:rPr lang="pt-PT" sz="2000" dirty="0">
                <a:solidFill>
                  <a:schemeClr val="tx1">
                    <a:lumMod val="65000"/>
                    <a:lumOff val="35000"/>
                  </a:schemeClr>
                </a:solidFill>
                <a:latin typeface="Montserrat" panose="020B0604020202020204" charset="0"/>
                <a:ea typeface="Calibri"/>
                <a:cs typeface="Times New Roman"/>
                <a:sym typeface="Source Sans Pro"/>
              </a:rPr>
              <a:t>provas de aferição performativas devem ser aplicadas as   condições especiais que se </a:t>
            </a:r>
            <a:r>
              <a:rPr lang="pt-PT" sz="2000" dirty="0" smtClean="0">
                <a:solidFill>
                  <a:schemeClr val="tx1">
                    <a:lumMod val="65000"/>
                    <a:lumOff val="35000"/>
                  </a:schemeClr>
                </a:solidFill>
                <a:latin typeface="Montserrat" panose="020B0604020202020204" charset="0"/>
                <a:ea typeface="Calibri"/>
                <a:cs typeface="Times New Roman"/>
                <a:sym typeface="Source Sans Pro"/>
              </a:rPr>
              <a:t>adeqúem às </a:t>
            </a:r>
            <a:r>
              <a:rPr lang="pt-PT" sz="2000" dirty="0">
                <a:solidFill>
                  <a:schemeClr val="tx1">
                    <a:lumMod val="65000"/>
                    <a:lumOff val="35000"/>
                  </a:schemeClr>
                </a:solidFill>
                <a:latin typeface="Montserrat" panose="020B0604020202020204" charset="0"/>
                <a:ea typeface="Calibri"/>
                <a:cs typeface="Times New Roman"/>
                <a:sym typeface="Source Sans Pro"/>
              </a:rPr>
              <a:t>características das </a:t>
            </a:r>
            <a:r>
              <a:rPr lang="pt-PT" sz="2000" dirty="0" smtClean="0">
                <a:solidFill>
                  <a:schemeClr val="tx1">
                    <a:lumMod val="65000"/>
                    <a:lumOff val="35000"/>
                  </a:schemeClr>
                </a:solidFill>
                <a:latin typeface="Montserrat" panose="020B0604020202020204" charset="0"/>
                <a:ea typeface="Calibri"/>
                <a:cs typeface="Times New Roman"/>
                <a:sym typeface="Source Sans Pro"/>
              </a:rPr>
              <a:t>provas</a:t>
            </a:r>
          </a:p>
          <a:p>
            <a:pPr marL="450850" lvl="2" indent="-355600">
              <a:lnSpc>
                <a:spcPct val="115000"/>
              </a:lnSpc>
              <a:spcBef>
                <a:spcPts val="600"/>
              </a:spcBef>
              <a:buClr>
                <a:srgbClr val="2F3848"/>
              </a:buClr>
              <a:buSzPts val="2400"/>
              <a:buFont typeface="Source Sans Pro"/>
              <a:buChar char="■"/>
              <a:defRPr/>
            </a:pPr>
            <a:r>
              <a:rPr lang="pt-PT" sz="2000" dirty="0" smtClean="0">
                <a:solidFill>
                  <a:schemeClr val="tx1">
                    <a:lumMod val="65000"/>
                    <a:lumOff val="35000"/>
                  </a:schemeClr>
                </a:solidFill>
                <a:latin typeface="Montserrat" panose="020B0604020202020204" charset="0"/>
                <a:ea typeface="Calibri"/>
                <a:cs typeface="Times New Roman"/>
              </a:rPr>
              <a:t>Nestas provas, </a:t>
            </a:r>
            <a:r>
              <a:rPr lang="pt-PT" sz="2000" dirty="0">
                <a:solidFill>
                  <a:schemeClr val="tx1">
                    <a:lumMod val="65000"/>
                    <a:lumOff val="35000"/>
                  </a:schemeClr>
                </a:solidFill>
                <a:latin typeface="Montserrat" panose="020B0604020202020204" charset="0"/>
                <a:ea typeface="Calibri"/>
                <a:cs typeface="Times New Roman"/>
              </a:rPr>
              <a:t>os alunos devem realizar as tarefas prescritas que se adequem às suas necessidades </a:t>
            </a:r>
            <a:r>
              <a:rPr lang="pt-PT" sz="2000" dirty="0" smtClean="0">
                <a:solidFill>
                  <a:schemeClr val="tx1">
                    <a:lumMod val="65000"/>
                    <a:lumOff val="35000"/>
                  </a:schemeClr>
                </a:solidFill>
                <a:latin typeface="Montserrat" panose="020B0604020202020204" charset="0"/>
                <a:ea typeface="Calibri"/>
                <a:cs typeface="Times New Roman"/>
              </a:rPr>
              <a:t>educativas</a:t>
            </a:r>
          </a:p>
          <a:p>
            <a:pPr marL="450850" lvl="2" indent="-355600">
              <a:lnSpc>
                <a:spcPct val="115000"/>
              </a:lnSpc>
              <a:spcBef>
                <a:spcPts val="600"/>
              </a:spcBef>
              <a:buClr>
                <a:srgbClr val="2F3848"/>
              </a:buClr>
              <a:buSzPts val="2400"/>
              <a:buFont typeface="Source Sans Pro"/>
              <a:buChar char="■"/>
              <a:defRPr/>
            </a:pPr>
            <a:r>
              <a:rPr lang="pt-PT" sz="2000" dirty="0" smtClean="0">
                <a:solidFill>
                  <a:schemeClr val="tx1">
                    <a:lumMod val="65000"/>
                    <a:lumOff val="35000"/>
                  </a:schemeClr>
                </a:solidFill>
                <a:latin typeface="Montserrat" panose="020B0604020202020204" charset="0"/>
                <a:ea typeface="Calibri"/>
                <a:cs typeface="Times New Roman"/>
              </a:rPr>
              <a:t>Após </a:t>
            </a:r>
            <a:r>
              <a:rPr lang="pt-PT" sz="2000" dirty="0">
                <a:solidFill>
                  <a:schemeClr val="tx1">
                    <a:lumMod val="65000"/>
                    <a:lumOff val="35000"/>
                  </a:schemeClr>
                </a:solidFill>
                <a:latin typeface="Montserrat" panose="020B0604020202020204" charset="0"/>
                <a:ea typeface="Calibri"/>
                <a:cs typeface="Times New Roman"/>
              </a:rPr>
              <a:t>disponibilização dos guiões das provas de aferição, estes deverão ser analisados </a:t>
            </a:r>
            <a:r>
              <a:rPr lang="pt-PT" sz="2000" dirty="0" smtClean="0">
                <a:solidFill>
                  <a:schemeClr val="tx1">
                    <a:lumMod val="65000"/>
                    <a:lumOff val="35000"/>
                  </a:schemeClr>
                </a:solidFill>
                <a:latin typeface="Montserrat" panose="020B0604020202020204" charset="0"/>
                <a:ea typeface="Calibri"/>
                <a:cs typeface="Times New Roman"/>
              </a:rPr>
              <a:t>para </a:t>
            </a:r>
            <a:r>
              <a:rPr lang="pt-PT" sz="2000" dirty="0">
                <a:solidFill>
                  <a:schemeClr val="tx1">
                    <a:lumMod val="65000"/>
                    <a:lumOff val="35000"/>
                  </a:schemeClr>
                </a:solidFill>
                <a:latin typeface="Montserrat" panose="020B0604020202020204" charset="0"/>
                <a:ea typeface="Calibri"/>
                <a:cs typeface="Times New Roman"/>
              </a:rPr>
              <a:t>que se definam antecipadamente as tarefas que os </a:t>
            </a:r>
            <a:r>
              <a:rPr lang="pt-PT" sz="2000" dirty="0" smtClean="0">
                <a:solidFill>
                  <a:schemeClr val="tx1">
                    <a:lumMod val="65000"/>
                    <a:lumOff val="35000"/>
                  </a:schemeClr>
                </a:solidFill>
                <a:latin typeface="Montserrat" panose="020B0604020202020204" charset="0"/>
                <a:ea typeface="Calibri"/>
                <a:cs typeface="Times New Roman"/>
              </a:rPr>
              <a:t>alunos </a:t>
            </a:r>
            <a:r>
              <a:rPr lang="pt-PT" sz="2000" dirty="0">
                <a:solidFill>
                  <a:schemeClr val="tx1">
                    <a:lumMod val="65000"/>
                    <a:lumOff val="35000"/>
                  </a:schemeClr>
                </a:solidFill>
                <a:latin typeface="Montserrat" panose="020B0604020202020204" charset="0"/>
                <a:ea typeface="Calibri"/>
                <a:cs typeface="Times New Roman"/>
              </a:rPr>
              <a:t>poderão ou não realizar, depois de se proceder às necessárias adaptações.</a:t>
            </a:r>
            <a:endParaRPr lang="pt-PT" sz="2000" dirty="0">
              <a:solidFill>
                <a:schemeClr val="tx1">
                  <a:lumMod val="65000"/>
                  <a:lumOff val="35000"/>
                </a:schemeClr>
              </a:solidFill>
              <a:latin typeface="Montserrat" panose="020B0604020202020204" charset="0"/>
              <a:ea typeface="Calibri"/>
              <a:cs typeface="Times New Roman"/>
              <a:sym typeface="Source Sans Pro"/>
            </a:endParaRPr>
          </a:p>
          <a:p>
            <a:pPr marL="450850" lvl="2" indent="-355600">
              <a:lnSpc>
                <a:spcPct val="115000"/>
              </a:lnSpc>
              <a:spcBef>
                <a:spcPts val="600"/>
              </a:spcBef>
              <a:buClr>
                <a:srgbClr val="2F3848"/>
              </a:buClr>
              <a:buSzPts val="2400"/>
              <a:buFont typeface="Source Sans Pro"/>
              <a:buChar char="■"/>
              <a:defRPr/>
            </a:pPr>
            <a:endParaRPr lang="pt-PT" sz="2000" dirty="0">
              <a:solidFill>
                <a:schemeClr val="tx1">
                  <a:lumMod val="65000"/>
                  <a:lumOff val="35000"/>
                </a:schemeClr>
              </a:solidFill>
              <a:latin typeface="Montserrat" panose="020B0604020202020204" charset="0"/>
              <a:ea typeface="Calibri"/>
              <a:cs typeface="Times New Roman"/>
            </a:endParaRPr>
          </a:p>
          <a:p>
            <a:pPr marL="450850" lvl="2" indent="-355600">
              <a:lnSpc>
                <a:spcPct val="115000"/>
              </a:lnSpc>
              <a:spcBef>
                <a:spcPts val="600"/>
              </a:spcBef>
              <a:buClr>
                <a:srgbClr val="2F3848"/>
              </a:buClr>
              <a:buSzPts val="2400"/>
              <a:buFont typeface="Source Sans Pro"/>
              <a:buChar char="■"/>
              <a:defRPr/>
            </a:pPr>
            <a:endParaRPr lang="pt-PT" sz="2000" dirty="0">
              <a:solidFill>
                <a:schemeClr val="tx1">
                  <a:lumMod val="65000"/>
                  <a:lumOff val="35000"/>
                </a:schemeClr>
              </a:solidFill>
              <a:latin typeface="Montserrat" panose="020B0604020202020204" charset="0"/>
              <a:ea typeface="Calibri"/>
              <a:cs typeface="Times New Roman"/>
            </a:endParaRPr>
          </a:p>
        </p:txBody>
      </p:sp>
    </p:spTree>
    <p:extLst>
      <p:ext uri="{BB962C8B-B14F-4D97-AF65-F5344CB8AC3E}">
        <p14:creationId xmlns:p14="http://schemas.microsoft.com/office/powerpoint/2010/main" val="22698636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sz="2800" dirty="0" smtClean="0"/>
              <a:t>Provas performativas - Condições especiais</a:t>
            </a:r>
            <a:endParaRPr lang="en" sz="2800" dirty="0"/>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Marcador de Posição do Texto 1"/>
          <p:cNvSpPr txBox="1">
            <a:spLocks/>
          </p:cNvSpPr>
          <p:nvPr/>
        </p:nvSpPr>
        <p:spPr>
          <a:xfrm>
            <a:off x="827584" y="1772816"/>
            <a:ext cx="7848872" cy="4329388"/>
          </a:xfrm>
          <a:prstGeom prst="rect">
            <a:avLst/>
          </a:prstGeom>
          <a:ln>
            <a:solidFill>
              <a:schemeClr val="bg1">
                <a:lumMod val="65000"/>
              </a:schemeClr>
            </a:solidFill>
            <a:prstDash val="dash"/>
          </a:ln>
        </p:spPr>
        <p:txBody>
          <a:bodyPr r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95250" lvl="2">
              <a:lnSpc>
                <a:spcPct val="115000"/>
              </a:lnSpc>
              <a:spcBef>
                <a:spcPts val="600"/>
              </a:spcBef>
              <a:buClr>
                <a:srgbClr val="2F3848"/>
              </a:buClr>
              <a:buSzPts val="2400"/>
              <a:defRPr/>
            </a:pPr>
            <a:r>
              <a:rPr lang="pt-PT" sz="2400" b="1" dirty="0">
                <a:solidFill>
                  <a:srgbClr val="F05768"/>
                </a:solidFill>
                <a:latin typeface="Source Sans Pro"/>
                <a:ea typeface="Source Sans Pro"/>
                <a:cs typeface="Source Sans Pro"/>
                <a:sym typeface="Montserrat"/>
              </a:rPr>
              <a:t>Exemplos de </a:t>
            </a:r>
            <a:r>
              <a:rPr lang="pt-PT" sz="2400" b="1" dirty="0" smtClean="0">
                <a:solidFill>
                  <a:srgbClr val="F05768"/>
                </a:solidFill>
                <a:latin typeface="Source Sans Pro"/>
                <a:ea typeface="Source Sans Pro"/>
                <a:cs typeface="Source Sans Pro"/>
                <a:sym typeface="Montserrat"/>
              </a:rPr>
              <a:t>condições:</a:t>
            </a:r>
            <a:endParaRPr lang="pt-PT" sz="2400" b="1" dirty="0">
              <a:solidFill>
                <a:srgbClr val="F05768"/>
              </a:solidFill>
              <a:latin typeface="Source Sans Pro"/>
              <a:ea typeface="Source Sans Pro"/>
              <a:cs typeface="Source Sans Pro"/>
              <a:sym typeface="Montserrat"/>
            </a:endParaRPr>
          </a:p>
          <a:p>
            <a:pPr marL="450850" lvl="2" indent="-355600">
              <a:lnSpc>
                <a:spcPct val="115000"/>
              </a:lnSpc>
              <a:spcBef>
                <a:spcPts val="600"/>
              </a:spcBef>
              <a:buClr>
                <a:srgbClr val="2F3848"/>
              </a:buClr>
              <a:buSzPts val="2400"/>
              <a:buFont typeface="Source Sans Pro"/>
              <a:buChar char="■"/>
              <a:defRPr/>
            </a:pPr>
            <a:r>
              <a:rPr lang="pt-PT" sz="2000" dirty="0" smtClean="0">
                <a:solidFill>
                  <a:schemeClr val="tx1">
                    <a:lumMod val="65000"/>
                    <a:lumOff val="35000"/>
                  </a:schemeClr>
                </a:solidFill>
                <a:latin typeface="Montserrat" panose="020B0604020202020204" charset="0"/>
                <a:ea typeface="Calibri"/>
                <a:cs typeface="Times New Roman"/>
              </a:rPr>
              <a:t>Realização </a:t>
            </a:r>
            <a:r>
              <a:rPr lang="pt-PT" sz="2000" dirty="0">
                <a:solidFill>
                  <a:schemeClr val="tx1">
                    <a:lumMod val="65000"/>
                    <a:lumOff val="35000"/>
                  </a:schemeClr>
                </a:solidFill>
                <a:latin typeface="Montserrat" panose="020B0604020202020204" charset="0"/>
                <a:ea typeface="Calibri"/>
                <a:cs typeface="Times New Roman"/>
              </a:rPr>
              <a:t>da prova em situação individual com mediação de um docente para dar as orientações, exemplificando sempre que necessário;  </a:t>
            </a:r>
          </a:p>
          <a:p>
            <a:pPr marL="450850" lvl="2" indent="-355600">
              <a:lnSpc>
                <a:spcPct val="115000"/>
              </a:lnSpc>
              <a:spcBef>
                <a:spcPts val="600"/>
              </a:spcBef>
              <a:buClr>
                <a:srgbClr val="2F3848"/>
              </a:buClr>
              <a:buSzPts val="2400"/>
              <a:buFont typeface="Source Sans Pro"/>
              <a:buChar char="■"/>
              <a:defRPr/>
            </a:pPr>
            <a:r>
              <a:rPr lang="pt-PT" sz="2000" dirty="0">
                <a:solidFill>
                  <a:schemeClr val="tx1">
                    <a:lumMod val="65000"/>
                    <a:lumOff val="35000"/>
                  </a:schemeClr>
                </a:solidFill>
                <a:latin typeface="Montserrat" panose="020B0604020202020204" charset="0"/>
                <a:ea typeface="Calibri"/>
                <a:cs typeface="Times New Roman"/>
              </a:rPr>
              <a:t>Dispensa das tarefas que se revelem de difícil execução, em função do perfil do aluno;</a:t>
            </a:r>
          </a:p>
          <a:p>
            <a:pPr marL="450850" lvl="2" indent="-355600">
              <a:lnSpc>
                <a:spcPct val="115000"/>
              </a:lnSpc>
              <a:spcBef>
                <a:spcPts val="600"/>
              </a:spcBef>
              <a:buClr>
                <a:srgbClr val="2F3848"/>
              </a:buClr>
              <a:buSzPts val="2400"/>
              <a:buFont typeface="Source Sans Pro"/>
              <a:buChar char="■"/>
              <a:defRPr/>
            </a:pPr>
            <a:r>
              <a:rPr lang="pt-PT" sz="2000" dirty="0">
                <a:solidFill>
                  <a:schemeClr val="tx1">
                    <a:lumMod val="65000"/>
                    <a:lumOff val="35000"/>
                  </a:schemeClr>
                </a:solidFill>
                <a:latin typeface="Montserrat" panose="020B0604020202020204" charset="0"/>
                <a:ea typeface="Calibri"/>
                <a:cs typeface="Times New Roman"/>
              </a:rPr>
              <a:t>Fracionamento da prova por vários momentos (por exemplo, uma parte no período da manhã e outra à tarde ou em datas diferentes);</a:t>
            </a:r>
          </a:p>
          <a:p>
            <a:pPr marL="450850" lvl="2" indent="-355600">
              <a:lnSpc>
                <a:spcPct val="115000"/>
              </a:lnSpc>
              <a:spcBef>
                <a:spcPts val="600"/>
              </a:spcBef>
              <a:buClr>
                <a:srgbClr val="2F3848"/>
              </a:buClr>
              <a:buSzPts val="2400"/>
              <a:buFont typeface="Source Sans Pro"/>
              <a:buChar char="■"/>
              <a:defRPr/>
            </a:pPr>
            <a:endParaRPr lang="pt-PT" sz="2000" dirty="0">
              <a:solidFill>
                <a:schemeClr val="tx1">
                  <a:lumMod val="65000"/>
                  <a:lumOff val="35000"/>
                </a:schemeClr>
              </a:solidFill>
              <a:latin typeface="Montserrat" panose="020B0604020202020204" charset="0"/>
              <a:ea typeface="Calibri"/>
              <a:cs typeface="Times New Roman"/>
            </a:endParaRPr>
          </a:p>
          <a:p>
            <a:pPr marL="450850" lvl="2" indent="-355600">
              <a:lnSpc>
                <a:spcPct val="115000"/>
              </a:lnSpc>
              <a:spcBef>
                <a:spcPts val="600"/>
              </a:spcBef>
              <a:buClr>
                <a:srgbClr val="2F3848"/>
              </a:buClr>
              <a:buSzPts val="2400"/>
              <a:buFont typeface="Source Sans Pro"/>
              <a:buChar char="■"/>
              <a:defRPr/>
            </a:pPr>
            <a:endParaRPr lang="pt-PT" sz="2000" dirty="0">
              <a:solidFill>
                <a:schemeClr val="tx1">
                  <a:lumMod val="65000"/>
                  <a:lumOff val="35000"/>
                </a:schemeClr>
              </a:solidFill>
              <a:latin typeface="Montserrat" panose="020B0604020202020204" charset="0"/>
              <a:ea typeface="Calibri"/>
              <a:cs typeface="Times New Roman"/>
            </a:endParaRPr>
          </a:p>
        </p:txBody>
      </p:sp>
    </p:spTree>
    <p:extLst>
      <p:ext uri="{BB962C8B-B14F-4D97-AF65-F5344CB8AC3E}">
        <p14:creationId xmlns:p14="http://schemas.microsoft.com/office/powerpoint/2010/main" val="1888651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en" sz="2800" dirty="0"/>
              <a:t>Escolas Gestoras das Provas de Aferição</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1" name="Rectângulo 10"/>
          <p:cNvSpPr/>
          <p:nvPr/>
        </p:nvSpPr>
        <p:spPr>
          <a:xfrm>
            <a:off x="467544" y="1772816"/>
            <a:ext cx="8352928" cy="3794885"/>
          </a:xfrm>
          <a:prstGeom prst="rect">
            <a:avLst/>
          </a:prstGeom>
          <a:ln>
            <a:solidFill>
              <a:schemeClr val="tx1">
                <a:lumMod val="65000"/>
                <a:lumOff val="35000"/>
              </a:schemeClr>
            </a:solidFill>
            <a:prstDash val="dash"/>
          </a:ln>
        </p:spPr>
        <p:txBody>
          <a:bodyPr wrap="square">
            <a:spAutoFit/>
          </a:bodyPr>
          <a:lstStyle/>
          <a:p>
            <a:pPr marL="228600">
              <a:spcAft>
                <a:spcPts val="600"/>
              </a:spcAft>
              <a:buClr>
                <a:srgbClr val="FF9E00"/>
              </a:buClr>
            </a:pPr>
            <a:r>
              <a:rPr lang="pt-PT" sz="2800" b="1" dirty="0">
                <a:solidFill>
                  <a:srgbClr val="F05768"/>
                </a:solidFill>
                <a:latin typeface="Source Sans Pro"/>
                <a:ea typeface="Source Sans Pro"/>
                <a:cs typeface="Source Sans Pro"/>
                <a:sym typeface="Source Sans Pro"/>
              </a:rPr>
              <a:t>Atribuições </a:t>
            </a:r>
          </a:p>
          <a:p>
            <a:pPr marL="450850" lvl="0" indent="-355600">
              <a:lnSpc>
                <a:spcPct val="115000"/>
              </a:lnSpc>
              <a:spcBef>
                <a:spcPts val="600"/>
              </a:spcBef>
              <a:spcAft>
                <a:spcPts val="1200"/>
              </a:spcAft>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sym typeface="Montserrat"/>
              </a:rPr>
              <a:t>Constituir secretariado de exames</a:t>
            </a:r>
          </a:p>
          <a:p>
            <a:pPr marL="450850" lvl="0" indent="-355600">
              <a:lnSpc>
                <a:spcPct val="115000"/>
              </a:lnSpc>
              <a:spcBef>
                <a:spcPts val="600"/>
              </a:spcBef>
              <a:spcAft>
                <a:spcPts val="1200"/>
              </a:spcAft>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sym typeface="Montserrat"/>
              </a:rPr>
              <a:t>Instalar programa </a:t>
            </a:r>
            <a:r>
              <a:rPr lang="pt-PT" sz="2000" dirty="0" err="1" smtClean="0">
                <a:solidFill>
                  <a:schemeClr val="tx1">
                    <a:lumMod val="65000"/>
                    <a:lumOff val="35000"/>
                  </a:schemeClr>
                </a:solidFill>
                <a:latin typeface="Montserrat" panose="020B0604020202020204" charset="0"/>
                <a:ea typeface="Calibri"/>
                <a:cs typeface="Times New Roman"/>
                <a:sym typeface="Montserrat"/>
              </a:rPr>
              <a:t>PAEB</a:t>
            </a:r>
            <a:endParaRPr lang="pt-PT" sz="2000" dirty="0" smtClean="0">
              <a:solidFill>
                <a:schemeClr val="tx1">
                  <a:lumMod val="65000"/>
                  <a:lumOff val="35000"/>
                </a:schemeClr>
              </a:solidFill>
              <a:latin typeface="Montserrat" panose="020B0604020202020204" charset="0"/>
              <a:ea typeface="Calibri"/>
              <a:cs typeface="Times New Roman"/>
              <a:sym typeface="Montserrat"/>
            </a:endParaRPr>
          </a:p>
          <a:p>
            <a:pPr marL="450850" lvl="0" indent="-355600">
              <a:lnSpc>
                <a:spcPct val="115000"/>
              </a:lnSpc>
              <a:spcBef>
                <a:spcPts val="600"/>
              </a:spcBef>
              <a:spcAft>
                <a:spcPts val="1200"/>
              </a:spcAft>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sym typeface="Montserrat"/>
              </a:rPr>
              <a:t>Requisitar e receber os sacos de enunciados</a:t>
            </a:r>
          </a:p>
          <a:p>
            <a:pPr marL="450850" lvl="0" indent="-355600">
              <a:lnSpc>
                <a:spcPct val="115000"/>
              </a:lnSpc>
              <a:spcBef>
                <a:spcPts val="600"/>
              </a:spcBef>
              <a:spcAft>
                <a:spcPts val="1200"/>
              </a:spcAft>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sym typeface="Montserrat"/>
              </a:rPr>
              <a:t>Importar para o programa PAEB os dados referentes aos alunos / salas / classificadores</a:t>
            </a:r>
          </a:p>
          <a:p>
            <a:pPr marL="450850" indent="-355600">
              <a:lnSpc>
                <a:spcPct val="115000"/>
              </a:lnSpc>
              <a:spcBef>
                <a:spcPts val="600"/>
              </a:spcBef>
              <a:spcAft>
                <a:spcPts val="1200"/>
              </a:spcAft>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sym typeface="Montserrat"/>
              </a:rPr>
              <a:t>Enviar </a:t>
            </a:r>
            <a:r>
              <a:rPr lang="pt-PT" sz="2000" dirty="0" smtClean="0">
                <a:solidFill>
                  <a:schemeClr val="tx1">
                    <a:lumMod val="65000"/>
                    <a:lumOff val="35000"/>
                  </a:schemeClr>
                </a:solidFill>
                <a:latin typeface="Montserrat" panose="020B0604020202020204" charset="0"/>
                <a:ea typeface="Calibri"/>
                <a:cs typeface="Times New Roman"/>
                <a:sym typeface="Montserrat"/>
              </a:rPr>
              <a:t>para </a:t>
            </a:r>
            <a:r>
              <a:rPr lang="pt-PT" sz="2000" dirty="0">
                <a:solidFill>
                  <a:schemeClr val="tx1">
                    <a:lumMod val="65000"/>
                    <a:lumOff val="35000"/>
                  </a:schemeClr>
                </a:solidFill>
                <a:latin typeface="Montserrat" panose="020B0604020202020204" charset="0"/>
                <a:ea typeface="Calibri"/>
                <a:cs typeface="Times New Roman"/>
                <a:sym typeface="Montserrat"/>
              </a:rPr>
              <a:t>as EB1 as pautas de </a:t>
            </a:r>
            <a:r>
              <a:rPr lang="pt-PT" sz="2000" dirty="0" smtClean="0">
                <a:solidFill>
                  <a:schemeClr val="tx1">
                    <a:lumMod val="65000"/>
                    <a:lumOff val="35000"/>
                  </a:schemeClr>
                </a:solidFill>
                <a:latin typeface="Montserrat" panose="020B0604020202020204" charset="0"/>
                <a:ea typeface="Calibri"/>
                <a:cs typeface="Times New Roman"/>
                <a:sym typeface="Montserrat"/>
              </a:rPr>
              <a:t>chamada/ </a:t>
            </a:r>
            <a:r>
              <a:rPr lang="pt-PT" sz="2000" dirty="0">
                <a:solidFill>
                  <a:schemeClr val="tx1">
                    <a:lumMod val="65000"/>
                    <a:lumOff val="35000"/>
                  </a:schemeClr>
                </a:solidFill>
                <a:latin typeface="Montserrat" panose="020B0604020202020204" charset="0"/>
                <a:ea typeface="Calibri"/>
                <a:cs typeface="Times New Roman"/>
                <a:sym typeface="Montserrat"/>
              </a:rPr>
              <a:t>grelhas de classificação </a:t>
            </a:r>
          </a:p>
        </p:txBody>
      </p:sp>
    </p:spTree>
    <p:extLst>
      <p:ext uri="{BB962C8B-B14F-4D97-AF65-F5344CB8AC3E}">
        <p14:creationId xmlns:p14="http://schemas.microsoft.com/office/powerpoint/2010/main" val="41673528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sz="2800" dirty="0" smtClean="0"/>
              <a:t>Provas performativas - Condições especiais</a:t>
            </a:r>
            <a:endParaRPr lang="en" sz="2800" dirty="0"/>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Marcador de Posição do Texto 1"/>
          <p:cNvSpPr txBox="1">
            <a:spLocks/>
          </p:cNvSpPr>
          <p:nvPr/>
        </p:nvSpPr>
        <p:spPr>
          <a:xfrm>
            <a:off x="827584" y="1772815"/>
            <a:ext cx="7848872" cy="4608289"/>
          </a:xfrm>
          <a:prstGeom prst="rect">
            <a:avLst/>
          </a:prstGeom>
          <a:ln>
            <a:solidFill>
              <a:schemeClr val="bg1">
                <a:lumMod val="65000"/>
              </a:schemeClr>
            </a:solidFill>
            <a:prstDash val="dash"/>
          </a:ln>
        </p:spPr>
        <p:txBody>
          <a:bodyPr r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95250" lvl="2">
              <a:lnSpc>
                <a:spcPct val="115000"/>
              </a:lnSpc>
              <a:spcBef>
                <a:spcPts val="600"/>
              </a:spcBef>
              <a:buClr>
                <a:srgbClr val="2F3848"/>
              </a:buClr>
              <a:buSzPts val="2400"/>
              <a:defRPr/>
            </a:pPr>
            <a:r>
              <a:rPr lang="pt-PT" sz="2400" b="1" dirty="0">
                <a:solidFill>
                  <a:srgbClr val="F05768"/>
                </a:solidFill>
                <a:latin typeface="Source Sans Pro"/>
                <a:ea typeface="Source Sans Pro"/>
                <a:cs typeface="Source Sans Pro"/>
                <a:sym typeface="Montserrat"/>
              </a:rPr>
              <a:t>Exemplos de condições:</a:t>
            </a:r>
          </a:p>
          <a:p>
            <a:pPr marL="450850" lvl="2" indent="-355600">
              <a:lnSpc>
                <a:spcPct val="115000"/>
              </a:lnSpc>
              <a:spcBef>
                <a:spcPts val="600"/>
              </a:spcBef>
              <a:buClr>
                <a:srgbClr val="2F3848"/>
              </a:buClr>
              <a:buSzPts val="2400"/>
              <a:buFont typeface="Source Sans Pro"/>
              <a:buChar char="■"/>
              <a:defRPr/>
            </a:pPr>
            <a:r>
              <a:rPr lang="pt-PT" sz="2000" dirty="0" smtClean="0">
                <a:solidFill>
                  <a:schemeClr val="tx1">
                    <a:lumMod val="65000"/>
                    <a:lumOff val="35000"/>
                  </a:schemeClr>
                </a:solidFill>
                <a:latin typeface="Montserrat" panose="020B0604020202020204" charset="0"/>
                <a:ea typeface="Calibri"/>
                <a:cs typeface="Times New Roman"/>
              </a:rPr>
              <a:t>Realização </a:t>
            </a:r>
            <a:r>
              <a:rPr lang="pt-PT" sz="2000" dirty="0">
                <a:solidFill>
                  <a:schemeClr val="tx1">
                    <a:lumMod val="65000"/>
                    <a:lumOff val="35000"/>
                  </a:schemeClr>
                </a:solidFill>
                <a:latin typeface="Montserrat" panose="020B0604020202020204" charset="0"/>
                <a:ea typeface="Calibri"/>
                <a:cs typeface="Times New Roman"/>
              </a:rPr>
              <a:t>de atividades alternativas ou similares àquelas em que o aluno revele dificuldades acrescidas de </a:t>
            </a:r>
            <a:r>
              <a:rPr lang="pt-PT" sz="2000" dirty="0" smtClean="0">
                <a:solidFill>
                  <a:schemeClr val="tx1">
                    <a:lumMod val="65000"/>
                    <a:lumOff val="35000"/>
                  </a:schemeClr>
                </a:solidFill>
                <a:latin typeface="Montserrat" panose="020B0604020202020204" charset="0"/>
                <a:ea typeface="Calibri"/>
                <a:cs typeface="Times New Roman"/>
              </a:rPr>
              <a:t>execução</a:t>
            </a:r>
          </a:p>
          <a:p>
            <a:pPr marL="450850" lvl="2" indent="-355600">
              <a:lnSpc>
                <a:spcPct val="115000"/>
              </a:lnSpc>
              <a:spcBef>
                <a:spcPts val="600"/>
              </a:spcBef>
              <a:buClr>
                <a:srgbClr val="2F3848"/>
              </a:buClr>
              <a:buSzPts val="2400"/>
              <a:buFont typeface="Source Sans Pro"/>
              <a:buChar char="■"/>
              <a:defRPr/>
            </a:pPr>
            <a:r>
              <a:rPr lang="pt-PT" sz="2000" dirty="0" smtClean="0">
                <a:solidFill>
                  <a:schemeClr val="tx1">
                    <a:lumMod val="65000"/>
                    <a:lumOff val="35000"/>
                  </a:schemeClr>
                </a:solidFill>
                <a:latin typeface="Montserrat" panose="020B0604020202020204" charset="0"/>
                <a:ea typeface="Calibri"/>
                <a:cs typeface="Times New Roman"/>
              </a:rPr>
              <a:t>Nos </a:t>
            </a:r>
            <a:r>
              <a:rPr lang="pt-PT" sz="2000" dirty="0">
                <a:solidFill>
                  <a:schemeClr val="tx1">
                    <a:lumMod val="65000"/>
                    <a:lumOff val="35000"/>
                  </a:schemeClr>
                </a:solidFill>
                <a:latin typeface="Montserrat" panose="020B0604020202020204" charset="0"/>
                <a:ea typeface="Calibri"/>
                <a:cs typeface="Times New Roman"/>
              </a:rPr>
              <a:t>casos dos alunos com surdez severa a profunda, adaptação da prova ou de partes da prova, transformando em sinais visuais a informação sonora ou realizando a prova com presença de formador/intérprete de língua gestual portuguesa.  </a:t>
            </a:r>
            <a:endParaRPr lang="pt-PT" sz="2000" dirty="0" smtClean="0">
              <a:solidFill>
                <a:schemeClr val="tx1">
                  <a:lumMod val="65000"/>
                  <a:lumOff val="35000"/>
                </a:schemeClr>
              </a:solidFill>
              <a:latin typeface="Montserrat" panose="020B0604020202020204" charset="0"/>
              <a:ea typeface="Calibri"/>
              <a:cs typeface="Times New Roman"/>
            </a:endParaRPr>
          </a:p>
          <a:p>
            <a:pPr marL="450850" lvl="2" indent="-355600">
              <a:lnSpc>
                <a:spcPct val="115000"/>
              </a:lnSpc>
              <a:spcBef>
                <a:spcPts val="600"/>
              </a:spcBef>
              <a:buClr>
                <a:srgbClr val="2F3848"/>
              </a:buClr>
              <a:buSzPts val="2400"/>
              <a:buFont typeface="Source Sans Pro"/>
              <a:buChar char="■"/>
              <a:defRPr/>
            </a:pPr>
            <a:r>
              <a:rPr lang="pt-PT" sz="2000" dirty="0">
                <a:solidFill>
                  <a:schemeClr val="tx1">
                    <a:lumMod val="65000"/>
                    <a:lumOff val="35000"/>
                  </a:schemeClr>
                </a:solidFill>
                <a:latin typeface="Montserrat" panose="020B0604020202020204" charset="0"/>
                <a:ea typeface="Calibri"/>
                <a:cs typeface="Times New Roman"/>
              </a:rPr>
              <a:t>A geração </a:t>
            </a:r>
            <a:r>
              <a:rPr lang="pt-PT" sz="2000" dirty="0" smtClean="0">
                <a:solidFill>
                  <a:schemeClr val="tx1">
                    <a:lumMod val="65000"/>
                    <a:lumOff val="35000"/>
                  </a:schemeClr>
                </a:solidFill>
                <a:latin typeface="Montserrat" panose="020B0604020202020204" charset="0"/>
                <a:ea typeface="Calibri"/>
                <a:cs typeface="Times New Roman"/>
              </a:rPr>
              <a:t>de um RIPA </a:t>
            </a:r>
            <a:r>
              <a:rPr lang="pt-PT" sz="2000" dirty="0">
                <a:solidFill>
                  <a:schemeClr val="tx1">
                    <a:lumMod val="65000"/>
                    <a:lumOff val="35000"/>
                  </a:schemeClr>
                </a:solidFill>
                <a:latin typeface="Montserrat" panose="020B0604020202020204" charset="0"/>
                <a:ea typeface="Calibri"/>
                <a:cs typeface="Times New Roman"/>
              </a:rPr>
              <a:t>é assegurada no caso de dispensa parcial, desde que sejam realizadas pelo aluno, metade das tarefas previstas em cada guião. </a:t>
            </a:r>
          </a:p>
          <a:p>
            <a:pPr marL="450850" lvl="2" indent="-355600">
              <a:lnSpc>
                <a:spcPct val="115000"/>
              </a:lnSpc>
              <a:spcBef>
                <a:spcPts val="600"/>
              </a:spcBef>
              <a:buClr>
                <a:srgbClr val="2F3848"/>
              </a:buClr>
              <a:buSzPts val="2400"/>
              <a:buFont typeface="Source Sans Pro"/>
              <a:buChar char="■"/>
              <a:defRPr/>
            </a:pPr>
            <a:endParaRPr lang="pt-PT" sz="2000" dirty="0">
              <a:solidFill>
                <a:schemeClr val="tx1">
                  <a:lumMod val="65000"/>
                  <a:lumOff val="35000"/>
                </a:schemeClr>
              </a:solidFill>
              <a:latin typeface="Montserrat" panose="020B0604020202020204" charset="0"/>
              <a:ea typeface="Calibri"/>
              <a:cs typeface="Times New Roman"/>
            </a:endParaRPr>
          </a:p>
        </p:txBody>
      </p:sp>
    </p:spTree>
    <p:extLst>
      <p:ext uri="{BB962C8B-B14F-4D97-AF65-F5344CB8AC3E}">
        <p14:creationId xmlns:p14="http://schemas.microsoft.com/office/powerpoint/2010/main" val="13926669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sz="2800" dirty="0" smtClean="0"/>
              <a:t>Condições especiais – matrícula por disciplinas</a:t>
            </a:r>
            <a:endParaRPr lang="en" sz="2800" dirty="0"/>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Marcador de Posição do Texto 1"/>
          <p:cNvSpPr txBox="1">
            <a:spLocks/>
          </p:cNvSpPr>
          <p:nvPr/>
        </p:nvSpPr>
        <p:spPr>
          <a:xfrm>
            <a:off x="827584" y="1772816"/>
            <a:ext cx="7848872" cy="4329388"/>
          </a:xfrm>
          <a:prstGeom prst="rect">
            <a:avLst/>
          </a:prstGeom>
          <a:ln>
            <a:solidFill>
              <a:schemeClr val="bg1">
                <a:lumMod val="65000"/>
              </a:schemeClr>
            </a:solidFill>
            <a:prstDash val="dash"/>
          </a:ln>
        </p:spPr>
        <p:txBody>
          <a:bodyPr r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450850" lvl="2" indent="-355600">
              <a:lnSpc>
                <a:spcPct val="115000"/>
              </a:lnSpc>
              <a:spcBef>
                <a:spcPts val="600"/>
              </a:spcBef>
              <a:buClr>
                <a:srgbClr val="2F3848"/>
              </a:buClr>
              <a:buSzPts val="2400"/>
              <a:buFont typeface="Source Sans Pro"/>
              <a:buChar char="■"/>
              <a:defRPr/>
            </a:pPr>
            <a:r>
              <a:rPr lang="pt-PT" sz="2000" dirty="0">
                <a:solidFill>
                  <a:schemeClr val="tx1">
                    <a:lumMod val="65000"/>
                    <a:lumOff val="35000"/>
                  </a:schemeClr>
                </a:solidFill>
                <a:latin typeface="Montserrat" panose="020B0604020202020204" charset="0"/>
                <a:ea typeface="Calibri"/>
                <a:cs typeface="Times New Roman"/>
              </a:rPr>
              <a:t>Os alunos que se encontram com a medida matrícula por disciplinas só devem realizar as provas </a:t>
            </a:r>
            <a:r>
              <a:rPr lang="pt-PT" sz="2000" dirty="0" smtClean="0">
                <a:solidFill>
                  <a:schemeClr val="tx1">
                    <a:lumMod val="65000"/>
                    <a:lumOff val="35000"/>
                  </a:schemeClr>
                </a:solidFill>
                <a:latin typeface="Montserrat" panose="020B0604020202020204" charset="0"/>
                <a:ea typeface="Calibri"/>
                <a:cs typeface="Times New Roman"/>
              </a:rPr>
              <a:t>relativas </a:t>
            </a:r>
            <a:r>
              <a:rPr lang="pt-PT" sz="2000" dirty="0">
                <a:solidFill>
                  <a:schemeClr val="tx1">
                    <a:lumMod val="65000"/>
                    <a:lumOff val="35000"/>
                  </a:schemeClr>
                </a:solidFill>
                <a:latin typeface="Montserrat" panose="020B0604020202020204" charset="0"/>
                <a:ea typeface="Calibri"/>
                <a:cs typeface="Times New Roman"/>
              </a:rPr>
              <a:t>às disciplinas que se encontram a frequentar no presente ano letivo. </a:t>
            </a:r>
          </a:p>
          <a:p>
            <a:pPr marL="450850" lvl="2" indent="-355600">
              <a:lnSpc>
                <a:spcPct val="115000"/>
              </a:lnSpc>
              <a:spcBef>
                <a:spcPts val="600"/>
              </a:spcBef>
              <a:buClr>
                <a:srgbClr val="2F3848"/>
              </a:buClr>
              <a:buSzPts val="2400"/>
              <a:buFont typeface="Source Sans Pro"/>
              <a:buChar char="■"/>
              <a:defRPr/>
            </a:pPr>
            <a:r>
              <a:rPr lang="pt-PT" sz="2000" dirty="0">
                <a:solidFill>
                  <a:schemeClr val="tx1">
                    <a:lumMod val="65000"/>
                    <a:lumOff val="35000"/>
                  </a:schemeClr>
                </a:solidFill>
                <a:latin typeface="Montserrat" panose="020B0604020202020204" charset="0"/>
                <a:ea typeface="Calibri"/>
                <a:cs typeface="Times New Roman"/>
              </a:rPr>
              <a:t>No caso das provas de aferição referentes a mais do que uma disciplina os alunos só as devem realizar no caso de frequentarem ambas as disciplinas no presente ano letivo.</a:t>
            </a:r>
          </a:p>
          <a:p>
            <a:pPr marL="406400">
              <a:spcAft>
                <a:spcPts val="1200"/>
              </a:spcAft>
              <a:buClr>
                <a:srgbClr val="FF9E00"/>
              </a:buClr>
            </a:pPr>
            <a:endParaRPr lang="pt-PT" dirty="0"/>
          </a:p>
          <a:p>
            <a:endParaRPr lang="pt-PT" dirty="0"/>
          </a:p>
        </p:txBody>
      </p:sp>
    </p:spTree>
    <p:extLst>
      <p:ext uri="{BB962C8B-B14F-4D97-AF65-F5344CB8AC3E}">
        <p14:creationId xmlns:p14="http://schemas.microsoft.com/office/powerpoint/2010/main" val="5055675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sz="2800" dirty="0" smtClean="0"/>
              <a:t>Plataforma - Condições especiais</a:t>
            </a:r>
            <a:endParaRPr lang="en" sz="2800" dirty="0"/>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2" name="Marcador de Posição do Texto 1"/>
          <p:cNvSpPr txBox="1">
            <a:spLocks/>
          </p:cNvSpPr>
          <p:nvPr/>
        </p:nvSpPr>
        <p:spPr>
          <a:xfrm>
            <a:off x="827584" y="1772816"/>
            <a:ext cx="7848872" cy="4329388"/>
          </a:xfrm>
          <a:prstGeom prst="rect">
            <a:avLst/>
          </a:prstGeom>
          <a:ln>
            <a:solidFill>
              <a:schemeClr val="bg1">
                <a:lumMod val="65000"/>
              </a:schemeClr>
            </a:solidFill>
            <a:prstDash val="dash"/>
          </a:ln>
        </p:spPr>
        <p:txBody>
          <a:bodyPr r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95250">
              <a:lnSpc>
                <a:spcPct val="115000"/>
              </a:lnSpc>
              <a:spcAft>
                <a:spcPts val="600"/>
              </a:spcAft>
              <a:buClr>
                <a:srgbClr val="C7F464"/>
              </a:buClr>
              <a:buSzPct val="100000"/>
            </a:pPr>
            <a:r>
              <a:rPr lang="pt-PT" sz="2000" dirty="0" smtClean="0">
                <a:solidFill>
                  <a:schemeClr val="tx1">
                    <a:lumMod val="65000"/>
                    <a:lumOff val="35000"/>
                  </a:schemeClr>
                </a:solidFill>
                <a:latin typeface="Montserrat" panose="020B0604020202020204" charset="0"/>
                <a:ea typeface="Calibri"/>
                <a:cs typeface="Times New Roman"/>
              </a:rPr>
              <a:t>Registo das condições especiais na plataforma </a:t>
            </a:r>
            <a:r>
              <a:rPr lang="pt-PT" sz="2000" dirty="0">
                <a:solidFill>
                  <a:schemeClr val="tx1">
                    <a:lumMod val="65000"/>
                    <a:lumOff val="35000"/>
                  </a:schemeClr>
                </a:solidFill>
                <a:latin typeface="Montserrat" panose="020B0604020202020204" charset="0"/>
                <a:ea typeface="Calibri"/>
                <a:cs typeface="Times New Roman"/>
              </a:rPr>
              <a:t>JNE, disponível </a:t>
            </a:r>
            <a:r>
              <a:rPr lang="pt-PT" sz="2000" dirty="0" smtClean="0">
                <a:solidFill>
                  <a:schemeClr val="tx1">
                    <a:lumMod val="65000"/>
                    <a:lumOff val="35000"/>
                  </a:schemeClr>
                </a:solidFill>
                <a:latin typeface="Montserrat" panose="020B0604020202020204" charset="0"/>
                <a:ea typeface="Calibri"/>
                <a:cs typeface="Times New Roman"/>
              </a:rPr>
              <a:t>de 9 a 27 de abril </a:t>
            </a:r>
            <a:r>
              <a:rPr lang="pt-PT" sz="2000" dirty="0">
                <a:solidFill>
                  <a:schemeClr val="tx1">
                    <a:lumMod val="65000"/>
                    <a:lumOff val="35000"/>
                  </a:schemeClr>
                </a:solidFill>
                <a:latin typeface="Montserrat" panose="020B0604020202020204" charset="0"/>
                <a:ea typeface="Calibri"/>
                <a:cs typeface="Times New Roman"/>
              </a:rPr>
              <a:t>em : </a:t>
            </a:r>
            <a:r>
              <a:rPr lang="pt-PT" sz="2000" b="1" dirty="0" smtClean="0">
                <a:solidFill>
                  <a:schemeClr val="tx1">
                    <a:lumMod val="65000"/>
                    <a:lumOff val="35000"/>
                  </a:schemeClr>
                </a:solidFill>
                <a:latin typeface="Montserrat" panose="020B0604020202020204" charset="0"/>
                <a:ea typeface="Calibri"/>
                <a:cs typeface="Times New Roman"/>
                <a:hlinkClick r:id="rId6"/>
              </a:rPr>
              <a:t>http</a:t>
            </a:r>
            <a:r>
              <a:rPr lang="pt-PT" sz="2000" b="1" dirty="0">
                <a:solidFill>
                  <a:schemeClr val="tx1">
                    <a:lumMod val="65000"/>
                    <a:lumOff val="35000"/>
                  </a:schemeClr>
                </a:solidFill>
                <a:latin typeface="Montserrat" panose="020B0604020202020204" charset="0"/>
                <a:ea typeface="Calibri"/>
                <a:cs typeface="Times New Roman"/>
                <a:hlinkClick r:id="rId6"/>
              </a:rPr>
              <a:t>://</a:t>
            </a:r>
            <a:r>
              <a:rPr lang="pt-PT" sz="2000" b="1" dirty="0" smtClean="0">
                <a:solidFill>
                  <a:schemeClr val="tx1">
                    <a:lumMod val="65000"/>
                    <a:lumOff val="35000"/>
                  </a:schemeClr>
                </a:solidFill>
                <a:latin typeface="Montserrat" panose="020B0604020202020204" charset="0"/>
                <a:ea typeface="Calibri"/>
                <a:cs typeface="Times New Roman"/>
                <a:hlinkClick r:id="rId6"/>
              </a:rPr>
              <a:t>area.dge.mec.pt/jnepa</a:t>
            </a:r>
            <a:r>
              <a:rPr lang="pt-PT" sz="2000" b="1" dirty="0" smtClean="0">
                <a:solidFill>
                  <a:schemeClr val="tx1">
                    <a:lumMod val="65000"/>
                    <a:lumOff val="35000"/>
                  </a:schemeClr>
                </a:solidFill>
                <a:latin typeface="Montserrat" panose="020B0604020202020204" charset="0"/>
                <a:ea typeface="Calibri"/>
                <a:cs typeface="Times New Roman"/>
              </a:rPr>
              <a:t>  </a:t>
            </a:r>
          </a:p>
        </p:txBody>
      </p:sp>
      <p:pic>
        <p:nvPicPr>
          <p:cNvPr id="1026" name="Picture 2" descr="N:\JNE 2018\Normas_2018\Guia Aplicação de Condições Especiais\Plataforma Imagem.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0658" y="2996952"/>
            <a:ext cx="7143750"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4870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2" name="Shape 272"/>
          <p:cNvSpPr txBox="1">
            <a:spLocks noGrp="1"/>
          </p:cNvSpPr>
          <p:nvPr>
            <p:ph type="subTitle" idx="4294967295"/>
          </p:nvPr>
        </p:nvSpPr>
        <p:spPr>
          <a:xfrm>
            <a:off x="683568" y="3174688"/>
            <a:ext cx="6999667" cy="1046400"/>
          </a:xfrm>
          <a:prstGeom prst="rect">
            <a:avLst/>
          </a:prstGeom>
        </p:spPr>
        <p:txBody>
          <a:bodyPr spcFirstLastPara="1" wrap="square" lIns="91425" tIns="91425" rIns="91425" bIns="91425" anchor="t" anchorCtr="0">
            <a:noAutofit/>
          </a:bodyPr>
          <a:lstStyle/>
          <a:p>
            <a:pPr lvl="0">
              <a:spcBef>
                <a:spcPts val="0"/>
              </a:spcBef>
              <a:buNone/>
            </a:pPr>
            <a:r>
              <a:rPr lang="pt-PT" sz="4000" b="1" dirty="0">
                <a:solidFill>
                  <a:schemeClr val="bg1"/>
                </a:solidFill>
              </a:rPr>
              <a:t>Agradecemos a atenção</a:t>
            </a:r>
            <a:endParaRPr lang="en" sz="4000" b="1" dirty="0">
              <a:solidFill>
                <a:schemeClr val="bg1"/>
              </a:solidFill>
            </a:endParaRPr>
          </a:p>
        </p:txBody>
      </p:sp>
      <p:pic>
        <p:nvPicPr>
          <p:cNvPr id="6" name="Imagem 5"/>
          <p:cNvPicPr/>
          <p:nvPr/>
        </p:nvPicPr>
        <p:blipFill rotWithShape="1">
          <a:blip r:embed="rId3" cstate="print">
            <a:extLst>
              <a:ext uri="{28A0092B-C50C-407E-A947-70E740481C1C}">
                <a14:useLocalDpi xmlns:a14="http://schemas.microsoft.com/office/drawing/2010/main" val="0"/>
              </a:ext>
            </a:extLst>
          </a:blip>
          <a:srcRect l="6547" t="10844" b="12004"/>
          <a:stretch/>
        </p:blipFill>
        <p:spPr bwMode="auto">
          <a:xfrm>
            <a:off x="312369" y="260648"/>
            <a:ext cx="2315416" cy="936104"/>
          </a:xfrm>
          <a:prstGeom prst="rect">
            <a:avLst/>
          </a:prstGeom>
          <a:solidFill>
            <a:schemeClr val="bg1"/>
          </a:solidFill>
          <a:ln>
            <a:noFill/>
          </a:ln>
          <a:extLst>
            <a:ext uri="{53640926-AAD7-44D8-BBD7-CCE9431645EC}">
              <a14:shadowObscured xmlns:a14="http://schemas.microsoft.com/office/drawing/2010/main"/>
            </a:ext>
          </a:extLst>
        </p:spPr>
      </p:pic>
      <p:grpSp>
        <p:nvGrpSpPr>
          <p:cNvPr id="7" name="Grupo 6"/>
          <p:cNvGrpSpPr/>
          <p:nvPr/>
        </p:nvGrpSpPr>
        <p:grpSpPr>
          <a:xfrm>
            <a:off x="6228184" y="404664"/>
            <a:ext cx="2514224" cy="1093812"/>
            <a:chOff x="5064191" y="5423699"/>
            <a:chExt cx="2886129" cy="1092738"/>
          </a:xfrm>
        </p:grpSpPr>
        <p:pic>
          <p:nvPicPr>
            <p:cNvPr id="8" name="irc_mi" descr="http://www.dge.mec.pt/sites/default/files/JNE/jnexames.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9" name="Imagem 8" descr="Logo_DGE_Oficios.jpg"/>
            <p:cNvPicPr/>
            <p:nvPr/>
          </p:nvPicPr>
          <p:blipFill>
            <a:blip r:embed="rId6"/>
            <a:stretch>
              <a:fillRect/>
            </a:stretch>
          </p:blipFill>
          <p:spPr>
            <a:xfrm>
              <a:off x="5064191" y="5423699"/>
              <a:ext cx="1431200" cy="953641"/>
            </a:xfrm>
            <a:prstGeom prst="rect">
              <a:avLst/>
            </a:prstGeom>
            <a:solidFill>
              <a:schemeClr val="bg1">
                <a:alpha val="47000"/>
              </a:schemeClr>
            </a:solidFill>
          </p:spPr>
        </p:pic>
      </p:grpSp>
      <p:sp>
        <p:nvSpPr>
          <p:cNvPr id="10" name="Shape 333"/>
          <p:cNvSpPr txBox="1">
            <a:spLocks/>
          </p:cNvSpPr>
          <p:nvPr/>
        </p:nvSpPr>
        <p:spPr>
          <a:xfrm>
            <a:off x="701975" y="4598650"/>
            <a:ext cx="6665099" cy="18929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00"/>
              </a:spcBef>
              <a:spcAft>
                <a:spcPts val="0"/>
              </a:spcAft>
              <a:buClr>
                <a:srgbClr val="2F3848"/>
              </a:buClr>
              <a:buSzPts val="3200"/>
              <a:buFont typeface="Source Sans Pro"/>
              <a:buChar char="■"/>
              <a:defRPr sz="3200" b="0" i="0" u="none" strike="noStrike" cap="none">
                <a:solidFill>
                  <a:srgbClr val="2F3848"/>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rgbClr val="2F3848"/>
              </a:buClr>
              <a:buSzPts val="2400"/>
              <a:buFont typeface="Source Sans Pro"/>
              <a:buChar char="■"/>
              <a:defRPr sz="2400" b="0" i="0" u="none" strike="noStrike" cap="none">
                <a:solidFill>
                  <a:srgbClr val="2F3848"/>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rgbClr val="2F3848"/>
              </a:buClr>
              <a:buSzPts val="1800"/>
              <a:buFont typeface="Source Sans Pro"/>
              <a:buChar char="■"/>
              <a:defRPr sz="1800" b="0" i="0" u="none" strike="noStrike" cap="none">
                <a:solidFill>
                  <a:srgbClr val="2F3848"/>
                </a:solidFill>
                <a:latin typeface="Source Sans Pro"/>
                <a:ea typeface="Source Sans Pro"/>
                <a:cs typeface="Source Sans Pro"/>
                <a:sym typeface="Source Sans Pro"/>
              </a:defRPr>
            </a:lvl9pPr>
          </a:lstStyle>
          <a:p>
            <a:pPr>
              <a:spcBef>
                <a:spcPts val="0"/>
              </a:spcBef>
              <a:buFont typeface="Source Sans Pro"/>
              <a:buNone/>
            </a:pPr>
            <a:r>
              <a:rPr lang="en" sz="2800" dirty="0" smtClean="0">
                <a:hlinkClick r:id="rId7"/>
              </a:rPr>
              <a:t>jne@dge.mec.pt</a:t>
            </a:r>
            <a:endParaRPr lang="en" sz="2800" dirty="0" smtClean="0"/>
          </a:p>
          <a:p>
            <a:pPr>
              <a:spcBef>
                <a:spcPts val="0"/>
              </a:spcBef>
              <a:buFont typeface="Source Sans Pro"/>
              <a:buNone/>
            </a:pPr>
            <a:r>
              <a:rPr lang="en" sz="2400" dirty="0" smtClean="0"/>
              <a:t>Júri Nacional de Exames – março de 2018</a:t>
            </a:r>
            <a:endParaRPr lang="en" sz="2400" dirty="0"/>
          </a:p>
        </p:txBody>
      </p:sp>
      <p:sp>
        <p:nvSpPr>
          <p:cNvPr id="11" name="Rectângulo 10"/>
          <p:cNvSpPr/>
          <p:nvPr/>
        </p:nvSpPr>
        <p:spPr>
          <a:xfrm>
            <a:off x="5364088" y="6237312"/>
            <a:ext cx="3437159" cy="340093"/>
          </a:xfrm>
          <a:prstGeom prst="rect">
            <a:avLst/>
          </a:prstGeom>
        </p:spPr>
        <p:txBody>
          <a:bodyPr wrap="none">
            <a:spAutoFit/>
          </a:bodyPr>
          <a:lstStyle/>
          <a:p>
            <a:pPr marL="457200" lvl="0" indent="-381000">
              <a:lnSpc>
                <a:spcPct val="115000"/>
              </a:lnSpc>
              <a:buClr>
                <a:srgbClr val="C7F464"/>
              </a:buClr>
              <a:buSzPct val="100000"/>
            </a:pPr>
            <a:r>
              <a:rPr lang="en" dirty="0">
                <a:solidFill>
                  <a:srgbClr val="454F5B"/>
                </a:solidFill>
              </a:rPr>
              <a:t>Presentation template by </a:t>
            </a:r>
            <a:r>
              <a:rPr lang="en" u="sng" dirty="0">
                <a:solidFill>
                  <a:srgbClr val="454F5B"/>
                </a:solidFill>
                <a:hlinkClick r:id="rId8"/>
              </a:rPr>
              <a:t>SlidesCarnival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832475" y="168450"/>
            <a:ext cx="7951800" cy="973500"/>
          </a:xfrm>
          <a:prstGeom prst="rect">
            <a:avLst/>
          </a:prstGeom>
          <a:ln>
            <a:noFill/>
          </a:ln>
        </p:spPr>
        <p:txBody>
          <a:bodyPr spcFirstLastPara="1" wrap="square" lIns="91425" tIns="91425" rIns="91425" bIns="91425" anchor="ctr" anchorCtr="0">
            <a:noAutofit/>
          </a:bodyPr>
          <a:lstStyle/>
          <a:p>
            <a:r>
              <a:rPr lang="en" sz="2800" dirty="0"/>
              <a:t>Escolas Gestoras das Provas de Aferição</a:t>
            </a:r>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1" name="Rectângulo 10"/>
          <p:cNvSpPr/>
          <p:nvPr/>
        </p:nvSpPr>
        <p:spPr>
          <a:xfrm>
            <a:off x="467544" y="1772816"/>
            <a:ext cx="8352928" cy="2200602"/>
          </a:xfrm>
          <a:prstGeom prst="rect">
            <a:avLst/>
          </a:prstGeom>
          <a:ln>
            <a:solidFill>
              <a:schemeClr val="tx1">
                <a:lumMod val="65000"/>
                <a:lumOff val="35000"/>
              </a:schemeClr>
            </a:solidFill>
            <a:prstDash val="dash"/>
          </a:ln>
        </p:spPr>
        <p:txBody>
          <a:bodyPr wrap="square">
            <a:spAutoFit/>
          </a:bodyPr>
          <a:lstStyle/>
          <a:p>
            <a:pPr marL="228600">
              <a:spcAft>
                <a:spcPts val="600"/>
              </a:spcAft>
              <a:buClr>
                <a:srgbClr val="FF9E00"/>
              </a:buClr>
            </a:pPr>
            <a:r>
              <a:rPr lang="pt-PT" sz="2800" b="1" dirty="0" smtClean="0">
                <a:solidFill>
                  <a:srgbClr val="F05768"/>
                </a:solidFill>
                <a:latin typeface="Source Sans Pro"/>
                <a:ea typeface="Source Sans Pro"/>
                <a:cs typeface="Source Sans Pro"/>
                <a:sym typeface="Source Sans Pro"/>
              </a:rPr>
              <a:t>Rede de escolas </a:t>
            </a:r>
            <a:endParaRPr lang="pt-PT" sz="2800" b="1" dirty="0">
              <a:solidFill>
                <a:srgbClr val="F05768"/>
              </a:solidFill>
              <a:latin typeface="Source Sans Pro"/>
              <a:ea typeface="Source Sans Pro"/>
              <a:cs typeface="Source Sans Pro"/>
              <a:sym typeface="Source Sans Pro"/>
            </a:endParaRPr>
          </a:p>
          <a:p>
            <a:pPr marL="450850" lvl="0" indent="-355600">
              <a:lnSpc>
                <a:spcPct val="115000"/>
              </a:lnSpc>
              <a:spcBef>
                <a:spcPts val="600"/>
              </a:spcBef>
              <a:spcAft>
                <a:spcPts val="1200"/>
              </a:spcAft>
              <a:buClr>
                <a:srgbClr val="2F3848"/>
              </a:buClr>
              <a:buSzPts val="2400"/>
              <a:buFont typeface="Source Sans Pro"/>
              <a:buChar char="■"/>
            </a:pPr>
            <a:r>
              <a:rPr lang="pt-PT" sz="2000" dirty="0" smtClean="0">
                <a:solidFill>
                  <a:schemeClr val="tx1">
                    <a:lumMod val="65000"/>
                    <a:lumOff val="35000"/>
                  </a:schemeClr>
                </a:solidFill>
                <a:latin typeface="Montserrat" panose="020B0604020202020204" charset="0"/>
                <a:ea typeface="Calibri"/>
                <a:cs typeface="Times New Roman"/>
                <a:sym typeface="Montserrat"/>
              </a:rPr>
              <a:t>Introduzir informação na plataforma da DGEstE</a:t>
            </a:r>
          </a:p>
          <a:p>
            <a:pPr marL="95250" lvl="0">
              <a:lnSpc>
                <a:spcPct val="115000"/>
              </a:lnSpc>
              <a:spcBef>
                <a:spcPts val="600"/>
              </a:spcBef>
              <a:spcAft>
                <a:spcPts val="1200"/>
              </a:spcAft>
              <a:buClr>
                <a:srgbClr val="2F3848"/>
              </a:buClr>
              <a:buSzPts val="2400"/>
            </a:pPr>
            <a:r>
              <a:rPr lang="pt-PT" sz="2000" b="1" u="sng" dirty="0">
                <a:hlinkClick r:id="rId6"/>
              </a:rPr>
              <a:t>http://</a:t>
            </a:r>
            <a:r>
              <a:rPr lang="pt-PT" sz="2000" b="1" u="sng" dirty="0" smtClean="0">
                <a:hlinkClick r:id="rId6"/>
              </a:rPr>
              <a:t>www.dgeste.mec.pt/provas1718</a:t>
            </a:r>
            <a:endParaRPr lang="pt-PT" sz="2000" b="1" u="sng" dirty="0">
              <a:sym typeface="Montserrat"/>
            </a:endParaRPr>
          </a:p>
          <a:p>
            <a:pPr marL="450850" lvl="0" indent="-355600">
              <a:lnSpc>
                <a:spcPct val="115000"/>
              </a:lnSpc>
              <a:spcBef>
                <a:spcPts val="600"/>
              </a:spcBef>
              <a:spcAft>
                <a:spcPts val="1200"/>
              </a:spcAft>
              <a:buClr>
                <a:srgbClr val="2F3848"/>
              </a:buClr>
              <a:buSzPts val="2400"/>
              <a:buFont typeface="Source Sans Pro"/>
              <a:buChar char="■"/>
            </a:pPr>
            <a:endParaRPr lang="pt-PT" sz="2000" dirty="0">
              <a:solidFill>
                <a:schemeClr val="tx1">
                  <a:lumMod val="65000"/>
                  <a:lumOff val="35000"/>
                </a:schemeClr>
              </a:solidFill>
              <a:latin typeface="Montserrat" panose="020B0604020202020204" charset="0"/>
              <a:ea typeface="Calibri"/>
              <a:cs typeface="Times New Roman"/>
              <a:sym typeface="Montserrat"/>
            </a:endParaRPr>
          </a:p>
        </p:txBody>
      </p:sp>
    </p:spTree>
    <p:extLst>
      <p:ext uri="{BB962C8B-B14F-4D97-AF65-F5344CB8AC3E}">
        <p14:creationId xmlns:p14="http://schemas.microsoft.com/office/powerpoint/2010/main" val="3563593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Estruturas de apoio ao secretariado de </a:t>
            </a:r>
            <a:r>
              <a:rPr lang="en" dirty="0" smtClean="0"/>
              <a:t>exames</a:t>
            </a:r>
            <a:endParaRPr lang="en" dirty="0"/>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Shape 83"/>
          <p:cNvSpPr txBox="1">
            <a:spLocks noGrp="1"/>
          </p:cNvSpPr>
          <p:nvPr>
            <p:ph type="body" idx="1"/>
          </p:nvPr>
        </p:nvSpPr>
        <p:spPr>
          <a:xfrm>
            <a:off x="395536" y="1772816"/>
            <a:ext cx="3312368" cy="4104456"/>
          </a:xfrm>
          <a:prstGeom prst="rect">
            <a:avLst/>
          </a:prstGeom>
          <a:ln>
            <a:solidFill>
              <a:schemeClr val="bg1">
                <a:lumMod val="65000"/>
              </a:schemeClr>
            </a:solidFill>
            <a:prstDash val="dash"/>
          </a:ln>
        </p:spPr>
        <p:txBody>
          <a:bodyPr lIns="91425" tIns="91425" rIns="0" bIns="91425" anchor="t" anchorCtr="0">
            <a:noAutofit/>
          </a:bodyPr>
          <a:lstStyle/>
          <a:p>
            <a:pPr>
              <a:buNone/>
            </a:pPr>
            <a:r>
              <a:rPr lang="pt-PT" sz="2800" b="1" dirty="0">
                <a:solidFill>
                  <a:srgbClr val="F05768"/>
                </a:solidFill>
                <a:sym typeface="Arial"/>
              </a:rPr>
              <a:t>Estruturas de apoio</a:t>
            </a:r>
          </a:p>
          <a:p>
            <a:pPr marL="95250" indent="-19050">
              <a:buNone/>
            </a:pPr>
            <a:r>
              <a:rPr lang="pt-PT" sz="2000" dirty="0" smtClean="0"/>
              <a:t>Constituídas nas escolas onde os alunos realizam provas de aferição e que não são GPA  </a:t>
            </a:r>
            <a:endParaRPr lang="pt-PT" sz="2000" dirty="0"/>
          </a:p>
        </p:txBody>
      </p:sp>
      <p:sp>
        <p:nvSpPr>
          <p:cNvPr id="11" name="Marcador de Posição do Texto 1"/>
          <p:cNvSpPr txBox="1">
            <a:spLocks/>
          </p:cNvSpPr>
          <p:nvPr/>
        </p:nvSpPr>
        <p:spPr>
          <a:xfrm>
            <a:off x="3851920" y="1772816"/>
            <a:ext cx="4824536" cy="4104456"/>
          </a:xfrm>
          <a:prstGeom prst="rect">
            <a:avLst/>
          </a:prstGeom>
          <a:ln>
            <a:solidFill>
              <a:schemeClr val="bg1">
                <a:lumMod val="65000"/>
              </a:schemeClr>
            </a:solidFill>
            <a:prstDash val="dash"/>
          </a:ln>
        </p:spPr>
        <p:txBody>
          <a:bodyPr r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95250">
              <a:spcAft>
                <a:spcPts val="1200"/>
              </a:spcAft>
              <a:buClr>
                <a:srgbClr val="FF9E00"/>
              </a:buClr>
            </a:pPr>
            <a:r>
              <a:rPr lang="pt-PT" sz="2800" b="1" dirty="0">
                <a:solidFill>
                  <a:srgbClr val="F05768"/>
                </a:solidFill>
                <a:latin typeface="Source Sans Pro"/>
                <a:ea typeface="Source Sans Pro"/>
                <a:cs typeface="Source Sans Pro"/>
                <a:sym typeface="Montserrat"/>
              </a:rPr>
              <a:t>Atribuições</a:t>
            </a:r>
          </a:p>
          <a:p>
            <a:pPr marL="450850" lvl="0" indent="-355600">
              <a:lnSpc>
                <a:spcPct val="115000"/>
              </a:lnSpc>
              <a:spcBef>
                <a:spcPts val="600"/>
              </a:spcBef>
              <a:spcAft>
                <a:spcPts val="1200"/>
              </a:spcAft>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sym typeface="Montserrat"/>
              </a:rPr>
              <a:t>REQUISITAR e receber os sacos de enunciados </a:t>
            </a:r>
          </a:p>
          <a:p>
            <a:pPr marL="450850" indent="-355600">
              <a:lnSpc>
                <a:spcPct val="115000"/>
              </a:lnSpc>
              <a:spcBef>
                <a:spcPts val="600"/>
              </a:spcBef>
              <a:spcAft>
                <a:spcPts val="1200"/>
              </a:spcAft>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sym typeface="Montserrat"/>
              </a:rPr>
              <a:t>ENVIAR as listas de alunos / salas e classificadores para o secretariado de exames</a:t>
            </a:r>
            <a:endParaRPr lang="pt-PT" sz="2000" dirty="0">
              <a:solidFill>
                <a:schemeClr val="tx1">
                  <a:lumMod val="65000"/>
                  <a:lumOff val="35000"/>
                </a:schemeClr>
              </a:solidFill>
              <a:latin typeface="Montserrat" panose="020B0604020202020204" charset="0"/>
              <a:ea typeface="Calibri"/>
              <a:cs typeface="Times New Roman"/>
            </a:endParaRPr>
          </a:p>
          <a:p>
            <a:pPr marL="450850" lvl="0" indent="-355600">
              <a:lnSpc>
                <a:spcPct val="115000"/>
              </a:lnSpc>
              <a:spcBef>
                <a:spcPts val="600"/>
              </a:spcBef>
              <a:spcAft>
                <a:spcPts val="1200"/>
              </a:spcAft>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SUPERVISÃO do processo de realização das provas de aferição</a:t>
            </a:r>
          </a:p>
          <a:p>
            <a:pPr marL="450850" lvl="0" indent="-355600">
              <a:lnSpc>
                <a:spcPct val="115000"/>
              </a:lnSpc>
              <a:buClr>
                <a:srgbClr val="C7F464"/>
              </a:buClr>
              <a:buSzPct val="100000"/>
              <a:buFont typeface="Montserrat"/>
              <a:buChar char="▣"/>
            </a:pPr>
            <a:endParaRPr lang="pt-PT" sz="2000" dirty="0">
              <a:solidFill>
                <a:schemeClr val="tx1">
                  <a:lumMod val="65000"/>
                  <a:lumOff val="35000"/>
                </a:schemeClr>
              </a:solidFill>
              <a:latin typeface="Montserrat" panose="020B0604020202020204" charset="0"/>
              <a:ea typeface="Calibri"/>
              <a:cs typeface="Times New Roman"/>
            </a:endParaRPr>
          </a:p>
          <a:p>
            <a:pPr marL="406400">
              <a:spcAft>
                <a:spcPts val="1200"/>
              </a:spcAft>
              <a:buClr>
                <a:srgbClr val="FF9E00"/>
              </a:buClr>
            </a:pPr>
            <a:endParaRPr lang="pt-PT" dirty="0" smtClean="0"/>
          </a:p>
          <a:p>
            <a:endParaRPr lang="pt-PT" dirty="0"/>
          </a:p>
        </p:txBody>
      </p:sp>
    </p:spTree>
    <p:extLst>
      <p:ext uri="{BB962C8B-B14F-4D97-AF65-F5344CB8AC3E}">
        <p14:creationId xmlns:p14="http://schemas.microsoft.com/office/powerpoint/2010/main" val="1850122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23528" y="168450"/>
            <a:ext cx="8460747" cy="973500"/>
          </a:xfrm>
          <a:prstGeom prst="rect">
            <a:avLst/>
          </a:prstGeom>
          <a:ln>
            <a:noFill/>
          </a:ln>
        </p:spPr>
        <p:txBody>
          <a:bodyPr spcFirstLastPara="1" wrap="square" lIns="91425" tIns="91425" rIns="91425" bIns="91425" anchor="ctr" anchorCtr="0">
            <a:noAutofit/>
          </a:bodyPr>
          <a:lstStyle/>
          <a:p>
            <a:r>
              <a:rPr lang="en" dirty="0"/>
              <a:t>Estruturas de apoio ao secretariado de </a:t>
            </a:r>
            <a:r>
              <a:rPr lang="en" dirty="0" smtClean="0"/>
              <a:t>exames</a:t>
            </a:r>
            <a:endParaRPr lang="en" dirty="0"/>
          </a:p>
        </p:txBody>
      </p:sp>
      <p:grpSp>
        <p:nvGrpSpPr>
          <p:cNvPr id="6" name="Grupo 5"/>
          <p:cNvGrpSpPr/>
          <p:nvPr/>
        </p:nvGrpSpPr>
        <p:grpSpPr>
          <a:xfrm>
            <a:off x="7386368" y="6102204"/>
            <a:ext cx="1506112" cy="639164"/>
            <a:chOff x="5064191" y="5423699"/>
            <a:chExt cx="2886129" cy="1092738"/>
          </a:xfrm>
        </p:grpSpPr>
        <p:pic>
          <p:nvPicPr>
            <p:cNvPr id="7" name="irc_mi" descr="http://www.dge.mec.pt/sites/default/files/JNE/jnexames.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57326" y="5423699"/>
              <a:ext cx="1292994" cy="1092738"/>
            </a:xfrm>
            <a:prstGeom prst="rect">
              <a:avLst/>
            </a:prstGeom>
            <a:solidFill>
              <a:schemeClr val="bg1">
                <a:alpha val="30000"/>
              </a:schemeClr>
            </a:solidFill>
            <a:ln>
              <a:noFill/>
            </a:ln>
            <a:effectLst/>
          </p:spPr>
        </p:pic>
        <p:pic>
          <p:nvPicPr>
            <p:cNvPr id="8" name="Imagem 7" descr="Logo_DGE_Oficios.jpg"/>
            <p:cNvPicPr/>
            <p:nvPr/>
          </p:nvPicPr>
          <p:blipFill>
            <a:blip r:embed="rId5"/>
            <a:stretch>
              <a:fillRect/>
            </a:stretch>
          </p:blipFill>
          <p:spPr>
            <a:xfrm>
              <a:off x="5064191" y="5423699"/>
              <a:ext cx="1431200" cy="953641"/>
            </a:xfrm>
            <a:prstGeom prst="rect">
              <a:avLst/>
            </a:prstGeom>
            <a:solidFill>
              <a:schemeClr val="bg1">
                <a:alpha val="47000"/>
              </a:schemeClr>
            </a:solidFill>
          </p:spPr>
        </p:pic>
      </p:grpSp>
      <p:sp>
        <p:nvSpPr>
          <p:cNvPr id="10" name="Shape 83"/>
          <p:cNvSpPr txBox="1">
            <a:spLocks noGrp="1"/>
          </p:cNvSpPr>
          <p:nvPr>
            <p:ph type="body" idx="1"/>
          </p:nvPr>
        </p:nvSpPr>
        <p:spPr>
          <a:xfrm>
            <a:off x="395536" y="1772816"/>
            <a:ext cx="3240360" cy="4104456"/>
          </a:xfrm>
          <a:prstGeom prst="rect">
            <a:avLst/>
          </a:prstGeom>
          <a:ln>
            <a:solidFill>
              <a:schemeClr val="bg1">
                <a:lumMod val="65000"/>
              </a:schemeClr>
            </a:solidFill>
            <a:prstDash val="dash"/>
          </a:ln>
        </p:spPr>
        <p:txBody>
          <a:bodyPr lIns="91425" tIns="91425" rIns="0" bIns="91425" anchor="t" anchorCtr="0">
            <a:noAutofit/>
          </a:bodyPr>
          <a:lstStyle/>
          <a:p>
            <a:pPr>
              <a:buNone/>
            </a:pPr>
            <a:r>
              <a:rPr lang="pt-PT" sz="2800" b="1" dirty="0">
                <a:solidFill>
                  <a:srgbClr val="F05768"/>
                </a:solidFill>
                <a:sym typeface="Arial"/>
              </a:rPr>
              <a:t>Estruturas de apoio</a:t>
            </a:r>
          </a:p>
          <a:p>
            <a:pPr marL="95250" indent="-19050">
              <a:buNone/>
            </a:pPr>
            <a:r>
              <a:rPr lang="pt-PT" sz="2000" dirty="0" smtClean="0"/>
              <a:t>Constituídas nas escolas onde os alunos realizam provas de aferição e que não são GPA  </a:t>
            </a:r>
            <a:endParaRPr lang="pt-PT" sz="2000" dirty="0"/>
          </a:p>
        </p:txBody>
      </p:sp>
      <p:sp>
        <p:nvSpPr>
          <p:cNvPr id="9" name="Marcador de Posição do Texto 1"/>
          <p:cNvSpPr txBox="1">
            <a:spLocks/>
          </p:cNvSpPr>
          <p:nvPr/>
        </p:nvSpPr>
        <p:spPr>
          <a:xfrm>
            <a:off x="3851920" y="1772816"/>
            <a:ext cx="4824536" cy="4104456"/>
          </a:xfrm>
          <a:prstGeom prst="rect">
            <a:avLst/>
          </a:prstGeom>
          <a:ln>
            <a:solidFill>
              <a:schemeClr val="bg1">
                <a:lumMod val="65000"/>
              </a:schemeClr>
            </a:solidFill>
            <a:prstDash val="dash"/>
          </a:ln>
        </p:spPr>
        <p:txBody>
          <a:bodyPr r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95250">
              <a:spcAft>
                <a:spcPts val="1200"/>
              </a:spcAft>
              <a:buClr>
                <a:srgbClr val="FF9E00"/>
              </a:buClr>
            </a:pPr>
            <a:r>
              <a:rPr lang="pt-PT" sz="2800" b="1" dirty="0">
                <a:solidFill>
                  <a:srgbClr val="F05768"/>
                </a:solidFill>
                <a:latin typeface="Source Sans Pro"/>
                <a:ea typeface="Source Sans Pro"/>
                <a:cs typeface="Source Sans Pro"/>
                <a:sym typeface="Montserrat"/>
              </a:rPr>
              <a:t>Atribuições</a:t>
            </a:r>
          </a:p>
          <a:p>
            <a:pPr marL="450850" indent="-355600">
              <a:lnSpc>
                <a:spcPct val="115000"/>
              </a:lnSpc>
              <a:spcBef>
                <a:spcPts val="600"/>
              </a:spcBef>
              <a:spcAft>
                <a:spcPts val="1200"/>
              </a:spcAft>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DISTRIBUIÇÃO dos enunciados das provas pelas salas</a:t>
            </a:r>
          </a:p>
          <a:p>
            <a:pPr marL="450850" lvl="0" indent="-355600">
              <a:lnSpc>
                <a:spcPct val="115000"/>
              </a:lnSpc>
              <a:spcBef>
                <a:spcPts val="600"/>
              </a:spcBef>
              <a:spcAft>
                <a:spcPts val="1200"/>
              </a:spcAft>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COMUNICAÇÃO de informações de e para o secretariado de exames</a:t>
            </a:r>
          </a:p>
          <a:p>
            <a:pPr marL="450850" indent="-355600">
              <a:lnSpc>
                <a:spcPct val="115000"/>
              </a:lnSpc>
              <a:spcBef>
                <a:spcPts val="600"/>
              </a:spcBef>
              <a:spcAft>
                <a:spcPts val="1200"/>
              </a:spcAft>
              <a:buClr>
                <a:srgbClr val="2F3848"/>
              </a:buClr>
              <a:buSzPts val="2400"/>
              <a:buFont typeface="Source Sans Pro"/>
              <a:buChar char="■"/>
            </a:pPr>
            <a:r>
              <a:rPr lang="pt-PT" sz="2000" dirty="0">
                <a:solidFill>
                  <a:schemeClr val="tx1">
                    <a:lumMod val="65000"/>
                    <a:lumOff val="35000"/>
                  </a:schemeClr>
                </a:solidFill>
                <a:latin typeface="Montserrat" panose="020B0604020202020204" charset="0"/>
                <a:ea typeface="Calibri"/>
                <a:cs typeface="Times New Roman"/>
              </a:rPr>
              <a:t>RECOLHA das provas realizadas pelos alunos e </a:t>
            </a:r>
            <a:r>
              <a:rPr lang="pt-PT" sz="2000" dirty="0" smtClean="0">
                <a:solidFill>
                  <a:schemeClr val="tx1">
                    <a:lumMod val="65000"/>
                    <a:lumOff val="35000"/>
                  </a:schemeClr>
                </a:solidFill>
                <a:latin typeface="Montserrat" panose="020B0604020202020204" charset="0"/>
                <a:ea typeface="Calibri"/>
                <a:cs typeface="Times New Roman"/>
              </a:rPr>
              <a:t>entrega das provas na escola GPA</a:t>
            </a:r>
            <a:endParaRPr lang="pt-PT" sz="2000" dirty="0">
              <a:solidFill>
                <a:schemeClr val="tx1">
                  <a:lumMod val="65000"/>
                  <a:lumOff val="35000"/>
                </a:schemeClr>
              </a:solidFill>
              <a:latin typeface="Montserrat" panose="020B0604020202020204" charset="0"/>
              <a:ea typeface="Calibri"/>
              <a:cs typeface="Times New Roman"/>
            </a:endParaRPr>
          </a:p>
          <a:p>
            <a:pPr marL="450850" lvl="0" indent="-355600">
              <a:lnSpc>
                <a:spcPct val="115000"/>
              </a:lnSpc>
              <a:buClr>
                <a:srgbClr val="C7F464"/>
              </a:buClr>
              <a:buSzPct val="100000"/>
              <a:buFont typeface="Montserrat"/>
              <a:buChar char="▣"/>
            </a:pPr>
            <a:endParaRPr lang="pt-PT" sz="2000" dirty="0">
              <a:solidFill>
                <a:schemeClr val="tx1">
                  <a:lumMod val="65000"/>
                  <a:lumOff val="35000"/>
                </a:schemeClr>
              </a:solidFill>
              <a:latin typeface="Montserrat" panose="020B0604020202020204" charset="0"/>
              <a:ea typeface="Calibri"/>
              <a:cs typeface="Times New Roman"/>
            </a:endParaRPr>
          </a:p>
          <a:p>
            <a:pPr marL="450850" indent="-355600">
              <a:lnSpc>
                <a:spcPct val="115000"/>
              </a:lnSpc>
              <a:buClr>
                <a:srgbClr val="C7F464"/>
              </a:buClr>
              <a:buSzPct val="100000"/>
              <a:buFont typeface="Montserrat"/>
              <a:buChar char="▣"/>
            </a:pPr>
            <a:endParaRPr lang="pt-PT" sz="2000" dirty="0">
              <a:solidFill>
                <a:schemeClr val="tx1">
                  <a:lumMod val="65000"/>
                  <a:lumOff val="35000"/>
                </a:schemeClr>
              </a:solidFill>
              <a:latin typeface="Montserrat" panose="020B0604020202020204" charset="0"/>
              <a:ea typeface="Calibri"/>
              <a:cs typeface="Times New Roman"/>
            </a:endParaRPr>
          </a:p>
          <a:p>
            <a:pPr marL="450850" lvl="0" indent="-355600">
              <a:lnSpc>
                <a:spcPct val="115000"/>
              </a:lnSpc>
              <a:buClr>
                <a:srgbClr val="C7F464"/>
              </a:buClr>
              <a:buSzPct val="100000"/>
              <a:buFont typeface="Montserrat"/>
              <a:buChar char="▣"/>
            </a:pPr>
            <a:endParaRPr lang="pt-PT" sz="2000" dirty="0">
              <a:solidFill>
                <a:schemeClr val="tx1">
                  <a:lumMod val="65000"/>
                  <a:lumOff val="35000"/>
                </a:schemeClr>
              </a:solidFill>
              <a:latin typeface="Montserrat" panose="020B0604020202020204" charset="0"/>
              <a:ea typeface="Calibri"/>
              <a:cs typeface="Times New Roman"/>
            </a:endParaRPr>
          </a:p>
          <a:p>
            <a:pPr marL="406400">
              <a:spcAft>
                <a:spcPts val="1200"/>
              </a:spcAft>
              <a:buClr>
                <a:srgbClr val="FF9E00"/>
              </a:buClr>
            </a:pPr>
            <a:endParaRPr lang="pt-PT" dirty="0" smtClean="0"/>
          </a:p>
          <a:p>
            <a:endParaRPr lang="pt-PT" dirty="0"/>
          </a:p>
        </p:txBody>
      </p:sp>
    </p:spTree>
    <p:extLst>
      <p:ext uri="{BB962C8B-B14F-4D97-AF65-F5344CB8AC3E}">
        <p14:creationId xmlns:p14="http://schemas.microsoft.com/office/powerpoint/2010/main" val="670384548"/>
      </p:ext>
    </p:extLst>
  </p:cSld>
  <p:clrMapOvr>
    <a:masterClrMapping/>
  </p:clrMapOvr>
  <p:timing>
    <p:tnLst>
      <p:par>
        <p:cTn id="1" dur="indefinite" restart="never" nodeType="tmRoot"/>
      </p:par>
    </p:tnLst>
  </p:timing>
</p:sld>
</file>

<file path=ppt/theme/theme1.xml><?xml version="1.0" encoding="utf-8"?>
<a:theme xmlns:a="http://schemas.openxmlformats.org/drawingml/2006/main" name="Bened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1214</TotalTime>
  <Words>3221</Words>
  <Application>Microsoft Office PowerPoint</Application>
  <PresentationFormat>Apresentação no Ecrã (4:3)</PresentationFormat>
  <Paragraphs>402</Paragraphs>
  <Slides>63</Slides>
  <Notes>63</Notes>
  <HiddenSlides>0</HiddenSlides>
  <MMClips>0</MMClips>
  <ScaleCrop>false</ScaleCrop>
  <HeadingPairs>
    <vt:vector size="6" baseType="variant">
      <vt:variant>
        <vt:lpstr>Tipos de letra usados</vt:lpstr>
      </vt:variant>
      <vt:variant>
        <vt:i4>7</vt:i4>
      </vt:variant>
      <vt:variant>
        <vt:lpstr>Tema</vt:lpstr>
      </vt:variant>
      <vt:variant>
        <vt:i4>1</vt:i4>
      </vt:variant>
      <vt:variant>
        <vt:lpstr>Títulos dos diapositivos</vt:lpstr>
      </vt:variant>
      <vt:variant>
        <vt:i4>63</vt:i4>
      </vt:variant>
    </vt:vector>
  </HeadingPairs>
  <TitlesOfParts>
    <vt:vector size="71" baseType="lpstr">
      <vt:lpstr>Arial</vt:lpstr>
      <vt:lpstr>Montserrat</vt:lpstr>
      <vt:lpstr>Times New Roman</vt:lpstr>
      <vt:lpstr>Droid Serif</vt:lpstr>
      <vt:lpstr>Wingdings</vt:lpstr>
      <vt:lpstr>Source Sans Pro</vt:lpstr>
      <vt:lpstr>Calibri</vt:lpstr>
      <vt:lpstr>Benedick template</vt:lpstr>
      <vt:lpstr>JNE</vt:lpstr>
      <vt:lpstr>Ordem de trabalhos</vt:lpstr>
      <vt:lpstr>1. Provas de aferição</vt:lpstr>
      <vt:lpstr>Realização das provas de aferição</vt:lpstr>
      <vt:lpstr>Escolas Gestoras das Provas de Aferição</vt:lpstr>
      <vt:lpstr>Escolas Gestoras das Provas de Aferição</vt:lpstr>
      <vt:lpstr>Escolas Gestoras das Provas de Aferição</vt:lpstr>
      <vt:lpstr>Estruturas de apoio ao secretariado de exames</vt:lpstr>
      <vt:lpstr>Estruturas de apoio ao secretariado de exames</vt:lpstr>
      <vt:lpstr>Distribuição das provas de aferição</vt:lpstr>
      <vt:lpstr>Elenco das provas de aferição – 2.º ano</vt:lpstr>
      <vt:lpstr>Provas de aferição escritas – 2.º ano</vt:lpstr>
      <vt:lpstr>Provas de aferição escritas – 2.º ano</vt:lpstr>
      <vt:lpstr>Provas de aferição performativas – 2.º ano</vt:lpstr>
      <vt:lpstr>Provas de aferição performativas – 2.º ano</vt:lpstr>
      <vt:lpstr>Provas de aferição performativas – 2.º ano</vt:lpstr>
      <vt:lpstr>Provas de aferição performativas – 2.º ano</vt:lpstr>
      <vt:lpstr>Provas de aferição performativas – 2.º ano</vt:lpstr>
      <vt:lpstr>Provas de aferição performativas - Vídeo</vt:lpstr>
      <vt:lpstr>Elenco das provas de aferição – 2.º e 3.º ciclos</vt:lpstr>
      <vt:lpstr>Elenco das provas de aferição – 2.º e 3.º ciclos</vt:lpstr>
      <vt:lpstr>Provas de aferição – 2.º ciclo</vt:lpstr>
      <vt:lpstr>Provas de aferição – 3.º ciclo</vt:lpstr>
      <vt:lpstr>Local de realização</vt:lpstr>
      <vt:lpstr>Vigilância</vt:lpstr>
      <vt:lpstr>Pautas de chamada</vt:lpstr>
      <vt:lpstr>Provas de aferição performativas 2.º e 3.º ciclos</vt:lpstr>
      <vt:lpstr>Provas de aferição performativas 2.º e 3.º ciclos</vt:lpstr>
      <vt:lpstr>Provas de aferição performativas</vt:lpstr>
      <vt:lpstr>Provas de aferição performativas</vt:lpstr>
      <vt:lpstr>2. Provas de equivalência à frequência</vt:lpstr>
      <vt:lpstr>Provas de equivalência à frequência dos 1.º e 2.º ciclos</vt:lpstr>
      <vt:lpstr>Provas de equivalência à frequência dos 1.º e 2.º ciclos</vt:lpstr>
      <vt:lpstr>Provas de equivalência à frequência dos 1.º e 2.º ciclos</vt:lpstr>
      <vt:lpstr>3. Provas do 3.º Ciclo</vt:lpstr>
      <vt:lpstr>Provas do 3.º ciclo – Condições de admissão</vt:lpstr>
      <vt:lpstr>Provas do 3.º ciclo – Condições de admissão</vt:lpstr>
      <vt:lpstr>Provas do 3.º ciclo – Condições de admissão</vt:lpstr>
      <vt:lpstr>Provas do 3.º ciclo – Condições de admissão</vt:lpstr>
      <vt:lpstr>Alunos de outras vias formativas realizam provas finais para prosseguir estudos nos cursos científico-humanísticos regulares</vt:lpstr>
      <vt:lpstr>Informações</vt:lpstr>
      <vt:lpstr>4. Exames Finais Nacionais</vt:lpstr>
      <vt:lpstr>Inscrições e certificação</vt:lpstr>
      <vt:lpstr>Inscrições e certificação</vt:lpstr>
      <vt:lpstr>Cursos profissionais, vocacionais e artísticos especializados</vt:lpstr>
      <vt:lpstr>Exame Nacional de Matemática A (635)</vt:lpstr>
      <vt:lpstr>Exame Nacional de Matemática A (635)</vt:lpstr>
      <vt:lpstr>Exames Nacionais de Línguas Estrangeiras</vt:lpstr>
      <vt:lpstr>Exames Nacionais de Línguas Estrangeiras</vt:lpstr>
      <vt:lpstr>Exames Nacionais de Línguas Estrangeiras</vt:lpstr>
      <vt:lpstr>Exames Nacionais de Línguas Estrangeiras</vt:lpstr>
      <vt:lpstr>Bolsa de classificadores</vt:lpstr>
      <vt:lpstr>Bolsa de classificadores</vt:lpstr>
      <vt:lpstr>3. Alunos com necessidades educativas especiais</vt:lpstr>
      <vt:lpstr>Condições especiais</vt:lpstr>
      <vt:lpstr>Provas de Aferição - Condições especiais</vt:lpstr>
      <vt:lpstr>Provas de Aferição - Condições especiais</vt:lpstr>
      <vt:lpstr>Provas performativas - Condições especiais</vt:lpstr>
      <vt:lpstr>Provas performativas - Condições especiais</vt:lpstr>
      <vt:lpstr>Provas performativas - Condições especiais</vt:lpstr>
      <vt:lpstr>Condições especiais – matrícula por disciplinas</vt:lpstr>
      <vt:lpstr>Plataforma - Condições especiais</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JNE</dc:title>
  <dc:creator>Luís Santos (DGE)</dc:creator>
  <cp:lastModifiedBy>lsantos</cp:lastModifiedBy>
  <cp:revision>79</cp:revision>
  <dcterms:modified xsi:type="dcterms:W3CDTF">2018-03-22T13:12:29Z</dcterms:modified>
</cp:coreProperties>
</file>