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288" r:id="rId3"/>
    <p:sldId id="262" r:id="rId4"/>
    <p:sldId id="290" r:id="rId5"/>
    <p:sldId id="308" r:id="rId6"/>
    <p:sldId id="309" r:id="rId7"/>
    <p:sldId id="291" r:id="rId8"/>
    <p:sldId id="292" r:id="rId9"/>
    <p:sldId id="294" r:id="rId10"/>
    <p:sldId id="293" r:id="rId11"/>
    <p:sldId id="295" r:id="rId12"/>
    <p:sldId id="300" r:id="rId13"/>
    <p:sldId id="324" r:id="rId14"/>
    <p:sldId id="325" r:id="rId15"/>
    <p:sldId id="336" r:id="rId16"/>
    <p:sldId id="337" r:id="rId17"/>
    <p:sldId id="338" r:id="rId18"/>
    <p:sldId id="342" r:id="rId19"/>
    <p:sldId id="339" r:id="rId20"/>
    <p:sldId id="340" r:id="rId21"/>
    <p:sldId id="326" r:id="rId22"/>
    <p:sldId id="327" r:id="rId23"/>
    <p:sldId id="345" r:id="rId24"/>
    <p:sldId id="331" r:id="rId25"/>
    <p:sldId id="332" r:id="rId26"/>
    <p:sldId id="333" r:id="rId27"/>
    <p:sldId id="346" r:id="rId28"/>
    <p:sldId id="296" r:id="rId29"/>
    <p:sldId id="323" r:id="rId30"/>
    <p:sldId id="334" r:id="rId31"/>
    <p:sldId id="335" r:id="rId32"/>
    <p:sldId id="257" r:id="rId33"/>
  </p:sldIdLst>
  <p:sldSz cx="9906000" cy="6858000" type="A4"/>
  <p:notesSz cx="6794500" cy="9906000"/>
  <p:defaultTextStyle>
    <a:defPPr>
      <a:defRPr lang="en-US"/>
    </a:defPPr>
    <a:lvl1pPr marL="0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4789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9269" autoAdjust="0"/>
  </p:normalViewPr>
  <p:slideViewPr>
    <p:cSldViewPr snapToObjects="1">
      <p:cViewPr>
        <p:scale>
          <a:sx n="72" d="100"/>
          <a:sy n="72" d="100"/>
        </p:scale>
        <p:origin x="-930" y="-8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95F5-1AA3-3B46-AD54-25A30964388D}" type="datetime1">
              <a:rPr lang="en-US" smtClean="0"/>
              <a:pPr/>
              <a:t>10/29/2011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3848644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n-US" sz="1000" dirty="0" smtClean="0">
                <a:solidFill>
                  <a:schemeClr val="accent2"/>
                </a:solidFill>
              </a:rPr>
              <a:t>Augusto 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4CAB-F352-8247-B95B-87B5666569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30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3AC38-A050-B14D-A8BC-07CECC743DFD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A026-77C3-0149-9B95-35EFA5EC6B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7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5C6AFC-9BD1-4887-B2FB-04F58097D3B0}" type="slidenum">
              <a:rPr lang="pt-PT" sz="1200" smtClean="0">
                <a:latin typeface="Times"/>
              </a:rPr>
              <a:pPr/>
              <a:t>15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3012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F792E6-788B-4FB6-ADDB-E03AE18EC82D}" type="slidenum">
              <a:rPr lang="pt-PT" sz="1200" smtClean="0">
                <a:latin typeface="Times"/>
              </a:rPr>
              <a:pPr/>
              <a:t>16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403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1475EE-B757-4475-82F7-E72FF4A06E0D}" type="slidenum">
              <a:rPr lang="pt-PT" sz="1200" smtClean="0">
                <a:latin typeface="Times"/>
              </a:rPr>
              <a:pPr/>
              <a:t>17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8132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71C215-C25F-4B38-9E3A-6C79AF5728D5}" type="slidenum">
              <a:rPr lang="pt-PT" sz="1200" smtClean="0">
                <a:latin typeface="Times"/>
              </a:rPr>
              <a:pPr/>
              <a:t>18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506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551763-1B92-4B72-8387-E427732A5ECA}" type="slidenum">
              <a:rPr lang="pt-PT" sz="1200" smtClean="0">
                <a:latin typeface="Times"/>
              </a:rPr>
              <a:pPr/>
              <a:t>19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4608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46FDA2-4BAD-4524-87E4-A2D7F3131C17}" type="slidenum">
              <a:rPr lang="pt-PT" sz="1200" smtClean="0">
                <a:latin typeface="Times"/>
              </a:rPr>
              <a:pPr/>
              <a:t>20</a:t>
            </a:fld>
            <a:endParaRPr lang="pt-PT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050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03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1826-DB07-7846-8581-4371E3ACFA67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9F91-94FA-4B45-96F8-A9EF8E8F9576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623" y="384175"/>
            <a:ext cx="3119702" cy="819308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76" y="384175"/>
            <a:ext cx="9197446" cy="81930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166-2D71-F343-86E7-7D7398938C9C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232-344A-A84C-8A0E-5E0E8138CD0E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92D-AD72-7B41-9D6A-FF8CEC0FAFE3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77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0DF-98CB-F54D-8574-42A8DC8C8DC1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3E79-CDBB-6B4A-9D92-7170C6C5CB6F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DB80-922C-DE44-B87F-98D61319FD7E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EBB0-7B3A-E241-92AD-802A71DA4CE3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F64-B9B0-ED49-A4D6-C2ED04874E30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246-A781-5C41-A5F8-1AA01BBA2959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Augusto Mateus &amp; Associados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9D03-3BE1-1F4B-87A6-6ABC4CB2E622}" type="datetime1">
              <a:rPr lang="en-US" smtClean="0"/>
              <a:pPr/>
              <a:t>10/29/2011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356351"/>
            <a:ext cx="1752600" cy="365125"/>
          </a:xfrm>
          <a:prstGeom prst="rect">
            <a:avLst/>
          </a:prstGeom>
        </p:spPr>
        <p:txBody>
          <a:bodyPr vert="horz" lIns="95782" tIns="47891" rIns="95782" bIns="47891" rtlCol="0" anchor="b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Augusto Mateus &amp; Associados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56351"/>
            <a:ext cx="419100" cy="365125"/>
          </a:xfrm>
          <a:prstGeom prst="rect">
            <a:avLst/>
          </a:prstGeom>
        </p:spPr>
        <p:txBody>
          <a:bodyPr vert="horz" lIns="95782" tIns="47891" rIns="95782" bIns="47891" rtlCol="0" anchor="b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A9D51D4A-29C6-674E-AC76-58F9CEC0432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7890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47890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478908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47890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478908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478908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47890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alta_def_pdf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2092" y="5740693"/>
            <a:ext cx="2209800" cy="1051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906000" cy="39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00472" y="548680"/>
            <a:ext cx="947827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pt-PT" sz="3300" b="1" dirty="0" smtClean="0"/>
              <a:t>A Crise Económica e Financeira e a relação entre Austeridade, Crescimento e Emprego </a:t>
            </a:r>
            <a:r>
              <a:rPr lang="pt-PT" sz="2900" dirty="0" smtClean="0"/>
              <a:t/>
            </a:r>
            <a:br>
              <a:rPr lang="pt-PT" sz="2900" dirty="0" smtClean="0"/>
            </a:br>
            <a:r>
              <a:rPr lang="pt-PT" sz="2700" dirty="0"/>
              <a:t/>
            </a:r>
            <a:br>
              <a:rPr lang="pt-PT" sz="2700" dirty="0"/>
            </a:br>
            <a:r>
              <a:rPr lang="pt-PT" sz="2900" dirty="0" smtClean="0"/>
              <a:t/>
            </a:r>
            <a:br>
              <a:rPr lang="pt-PT" sz="2900" dirty="0" smtClean="0"/>
            </a:br>
            <a:r>
              <a:rPr lang="pt-PT" sz="2800" dirty="0" smtClean="0"/>
              <a:t>Augusto Mateus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3980795"/>
            <a:ext cx="990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0" y="4206080"/>
            <a:ext cx="9906000" cy="1207406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pPr marL="0" marR="0" lvl="0" indent="0" algn="ctr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 smtClean="0">
                <a:latin typeface="+mj-lt"/>
                <a:ea typeface="+mj-ea"/>
                <a:cs typeface="+mj-cs"/>
              </a:rPr>
              <a:t>“A Resposta Sindical à Crise”</a:t>
            </a:r>
          </a:p>
          <a:p>
            <a:pPr marL="0" marR="0" lvl="0" indent="0" algn="ctr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 smtClean="0">
                <a:latin typeface="+mj-lt"/>
                <a:ea typeface="+mj-ea"/>
                <a:cs typeface="+mj-cs"/>
              </a:rPr>
              <a:t>Conferência Internacional | Lisboa 26 de Outubro de 2011</a:t>
            </a:r>
            <a:endParaRPr kumimoji="0" lang="pt-PT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7376" y="5809016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7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0" y="5785"/>
            <a:ext cx="9928800" cy="10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 “sourcing” internacional na europa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UM AVANÇO RELEVANTE MAS DESIGUAL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672" y="1577548"/>
            <a:ext cx="5714096" cy="455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4056" y="624493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OCDE (2010), Economic Outlook nº 87 e 88.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544" y="1106458"/>
            <a:ext cx="77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A PENETRAÇÃO DAS IMPORTAÇÕES NA DESPESA FINAL TOTAL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(Em % do PIB, preços de 2005)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0" y="5785"/>
            <a:ext cx="9928800" cy="10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DIFERENCIAÇÃO DA RESTRIÇÃO EXTERNA NAS ECONOMIAS EUROPEIAS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OS CAMINHOS DA ACUMULAÇÃO DE EXCEDENTES E DE DÉFICES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4"/>
          <a:srcRect l="5280" t="1385" r="3696" b="2077"/>
          <a:stretch>
            <a:fillRect/>
          </a:stretch>
        </p:blipFill>
        <p:spPr bwMode="auto">
          <a:xfrm>
            <a:off x="363486" y="1850570"/>
            <a:ext cx="4536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5"/>
          <a:srcRect l="2950" t="1512" r="2950" b="2267"/>
          <a:stretch>
            <a:fillRect/>
          </a:stretch>
        </p:blipFill>
        <p:spPr bwMode="auto">
          <a:xfrm>
            <a:off x="4915523" y="1863822"/>
            <a:ext cx="4644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4056" y="624493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OCDE (2010), Economic Outlook nº 87 e 88.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412" y="1099830"/>
            <a:ext cx="433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Balanças rendimentos capitais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(Saldos acumulados, mil milhões dólares)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260" y="1106458"/>
            <a:ext cx="433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Balanças Transacções correntes</a:t>
            </a:r>
            <a:r>
              <a:rPr lang="pt-PT" sz="1400" b="1" cap="all" dirty="0" smtClean="0">
                <a:solidFill>
                  <a:schemeClr val="bg2"/>
                </a:solidFill>
              </a:rPr>
              <a:t/>
            </a:r>
            <a:br>
              <a:rPr lang="pt-PT" sz="1400" b="1" cap="all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(Saldo anuais em % do PIB)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14056" y="6438528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Comissão Europeia (2010), Price and Cost Competitiveness.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512" y="1053450"/>
            <a:ext cx="88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A TAXA DE CÂMBIO REAL COMO INDICADOR DE COMPETITIVIDADE</a:t>
            </a:r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dirty="0" smtClean="0">
                <a:solidFill>
                  <a:schemeClr val="bg2"/>
                </a:solidFill>
              </a:rPr>
              <a:t>(CTUP das Actividades Transaccionáveis, Variação em índice, Valor médio de 1998-99=100)</a:t>
            </a:r>
            <a:r>
              <a:rPr lang="pt-PT" sz="1200" b="1" cap="all" dirty="0" smtClean="0">
                <a:solidFill>
                  <a:schemeClr val="bg2"/>
                </a:solidFill>
              </a:rPr>
              <a:t>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rgbClr val="A91E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EVOLUÇÃO DA COMPETITIVIDADE DAs ECONOMIAs europeias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UMA DIFERENCIAÇÃO PROGRESSIVA DE DISPARIDADES CONCORRENCIAIS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/>
          <p:cNvPicPr preferRelativeResize="0">
            <a:picLocks noChangeArrowheads="1"/>
          </p:cNvPicPr>
          <p:nvPr/>
        </p:nvPicPr>
        <p:blipFill>
          <a:blip r:embed="rId4"/>
          <a:srcRect l="7155" t="4346" r="6360" b="2414"/>
          <a:stretch>
            <a:fillRect/>
          </a:stretch>
        </p:blipFill>
        <p:spPr bwMode="auto">
          <a:xfrm>
            <a:off x="2216215" y="1628800"/>
            <a:ext cx="5400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rgbClr val="A91E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EVOLUÇÃO DA COMPETITIVIDADE DAs ECONOMIAs europeias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INFLUÊNCIA DECISIVA DA POLÍTICA MONETÁRIA EXTERNA DO EURO ... OU DA FALTA DELA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6" y="6244939"/>
            <a:ext cx="82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em OCDE (2010), Economic Outlook nº 87 e 88; </a:t>
            </a:r>
            <a:br>
              <a:rPr lang="pt-PT" sz="800" dirty="0" smtClean="0">
                <a:solidFill>
                  <a:schemeClr val="bg2"/>
                </a:solidFill>
              </a:rPr>
            </a:br>
            <a:r>
              <a:rPr lang="pt-PT" sz="800" dirty="0" smtClean="0">
                <a:solidFill>
                  <a:schemeClr val="bg2"/>
                </a:solidFill>
              </a:rPr>
              <a:t>Comissão Europeia (2010), Statistical Annex of European Economy e Price and Cost Competitiveness.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220" y="1106458"/>
            <a:ext cx="4330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A. </a:t>
            </a:r>
            <a:r>
              <a:rPr lang="pt-PT" sz="1200" b="1" cap="all" dirty="0" smtClean="0">
                <a:solidFill>
                  <a:schemeClr val="bg2"/>
                </a:solidFill>
              </a:rPr>
              <a:t>TAXA DE CÂMBIO REAL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CALCULADA COM OS CTUP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DO CONJUNTO DA ECONOMIA 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20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16" y="1954690"/>
            <a:ext cx="446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2927" y="2007691"/>
            <a:ext cx="446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149247" y="1146214"/>
            <a:ext cx="4330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A. </a:t>
            </a:r>
            <a:r>
              <a:rPr lang="pt-PT" sz="1200" b="1" cap="all" dirty="0" smtClean="0">
                <a:solidFill>
                  <a:schemeClr val="bg2"/>
                </a:solidFill>
              </a:rPr>
              <a:t>TAXA DE CÂMBIO REAL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CALCULADA COM OS CTUP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DAS ACTIVIDADES TRANSACCIONÁVEIS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410748" y="1168492"/>
            <a:ext cx="9108000" cy="54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dificuldades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na transição do referencial da "agenda"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coesão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 num caminho de convergência suportado por fundos estruturais, para o referencial da "agenda"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competitividade,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num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regime de moeda única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 foram surgindo.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travagem do processo de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convergência no espaço europeu,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com a manifestação de tendências de estagnação sob a forma de 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“crescimento diminuído”,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foi agravando o desemprego.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descida histórica das taxas de juro despoletou uma forte 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preferência pelo presente e pelo consumo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e conduziu a níveis excessivos de endividamento e despesa.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O enviesamento da afectação de recursos em direcção às actividades não transaccionáveis e domésticas,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em detrimento das actividades de produção de bens e serviços transaccionáveis, articulou-se com a expansão do papel do sector público alargado no funcionamento da economia e gerou crescentes dificuldades competitivas.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restrição externa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sobre as escolhas da política económica e sobre o nível de vida da população, traduzida no acumular de dificuldades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de financiamento externo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ressurgiu em força. </a:t>
            </a:r>
            <a:endParaRPr lang="pt-PT" sz="1600" dirty="0">
              <a:solidFill>
                <a:schemeClr val="bg2"/>
              </a:solidFill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 QUADRO nacional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NOVOS DESAFIOS PERANTE EXIGÊNCIAS ACRESCIDAS</a:t>
            </a:r>
          </a:p>
        </p:txBody>
      </p:sp>
    </p:spTree>
    <p:extLst>
      <p:ext uri="{BB962C8B-B14F-4D97-AF65-F5344CB8AC3E}">
        <p14:creationId xmlns:p14="http://schemas.microsoft.com/office/powerpoint/2010/main" val="35472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599406" y="774700"/>
            <a:ext cx="32635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divergência na produtividade</a:t>
            </a:r>
          </a:p>
        </p:txBody>
      </p:sp>
      <p:pic>
        <p:nvPicPr>
          <p:cNvPr id="1536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4036" r="10466" b="8517"/>
          <a:stretch>
            <a:fillRect/>
          </a:stretch>
        </p:blipFill>
        <p:spPr bwMode="auto">
          <a:xfrm>
            <a:off x="590976" y="1705694"/>
            <a:ext cx="4572000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4036" r="9615" b="9067"/>
          <a:stretch>
            <a:fillRect/>
          </a:stretch>
        </p:blipFill>
        <p:spPr bwMode="auto">
          <a:xfrm>
            <a:off x="7278158" y="1338263"/>
            <a:ext cx="233891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2081" r="6772" b="6242"/>
          <a:stretch>
            <a:fillRect/>
          </a:stretch>
        </p:blipFill>
        <p:spPr bwMode="auto">
          <a:xfrm>
            <a:off x="7247202" y="2973388"/>
            <a:ext cx="23406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2690" r="8003" b="8035"/>
          <a:stretch>
            <a:fillRect/>
          </a:stretch>
        </p:blipFill>
        <p:spPr bwMode="auto">
          <a:xfrm>
            <a:off x="7226565" y="4649788"/>
            <a:ext cx="23406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94708" r="6772"/>
          <a:stretch>
            <a:fillRect/>
          </a:stretch>
        </p:blipFill>
        <p:spPr bwMode="auto">
          <a:xfrm>
            <a:off x="642966" y="6154110"/>
            <a:ext cx="4468019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1070959" y="1159421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bg2"/>
                </a:solidFill>
              </a:rPr>
              <a:t>DESEMPENHO </a:t>
            </a:r>
            <a:r>
              <a:rPr lang="pt-PT" sz="1400" b="1" dirty="0">
                <a:solidFill>
                  <a:schemeClr val="bg2"/>
                </a:solidFill>
              </a:rPr>
              <a:t>RELATIVO </a:t>
            </a:r>
            <a:r>
              <a:rPr lang="pt-PT" sz="1400" b="1" dirty="0" smtClean="0">
                <a:solidFill>
                  <a:schemeClr val="bg2"/>
                </a:solidFill>
              </a:rPr>
              <a:t>ACUMULADO</a:t>
            </a:r>
            <a:br>
              <a:rPr lang="pt-PT" sz="1400" b="1" dirty="0" smtClean="0">
                <a:solidFill>
                  <a:schemeClr val="bg2"/>
                </a:solidFill>
              </a:rPr>
            </a:br>
            <a:r>
              <a:rPr lang="pt-PT" sz="1400" b="1" dirty="0" smtClean="0">
                <a:solidFill>
                  <a:schemeClr val="bg2"/>
                </a:solidFill>
              </a:rPr>
              <a:t>NA UNIÃO EUROPEIA </a:t>
            </a:r>
            <a:endParaRPr lang="pt-PT" sz="1400" b="1" dirty="0">
              <a:solidFill>
                <a:schemeClr val="bg2"/>
              </a:solidFill>
            </a:endParaRP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 flipH="1">
            <a:off x="3370744" y="1291597"/>
            <a:ext cx="3742496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ESPANHA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        </a:t>
            </a:r>
          </a:p>
          <a:p>
            <a:r>
              <a:rPr lang="pt-PT" sz="1400" b="1" dirty="0" smtClean="0">
                <a:solidFill>
                  <a:schemeClr val="bg2"/>
                </a:solidFill>
                <a:latin typeface="Calibri" pitchFamily="34" charset="0"/>
              </a:rPr>
              <a:t>              PORTUGAL  </a:t>
            </a:r>
            <a:endParaRPr lang="pt-PT" sz="14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ITÁLIA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GRÉCIA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Os modelos de crescimento da europa do sul em crise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 DIVERGÊNCIA NA PRODUTIVIDADE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48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1599407" y="774700"/>
            <a:ext cx="440473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O desequilíbrio entre produção e consumo</a:t>
            </a:r>
          </a:p>
        </p:txBody>
      </p:sp>
      <p:pic>
        <p:nvPicPr>
          <p:cNvPr id="16388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4161" r="8620" b="6010"/>
          <a:stretch>
            <a:fillRect/>
          </a:stretch>
        </p:blipFill>
        <p:spPr bwMode="auto">
          <a:xfrm>
            <a:off x="7233444" y="1343025"/>
            <a:ext cx="23406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019" r="8791" b="8015"/>
          <a:stretch>
            <a:fillRect/>
          </a:stretch>
        </p:blipFill>
        <p:spPr bwMode="auto">
          <a:xfrm>
            <a:off x="7267839" y="3001963"/>
            <a:ext cx="233891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4161" r="8003" b="6010"/>
          <a:stretch>
            <a:fillRect/>
          </a:stretch>
        </p:blipFill>
        <p:spPr bwMode="auto">
          <a:xfrm>
            <a:off x="7230004" y="4641851"/>
            <a:ext cx="23406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380" r="11697" b="3363"/>
          <a:stretch>
            <a:fillRect/>
          </a:stretch>
        </p:blipFill>
        <p:spPr bwMode="auto">
          <a:xfrm>
            <a:off x="693210" y="1741111"/>
            <a:ext cx="4572000" cy="45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3"/>
          <p:cNvSpPr>
            <a:spLocks noChangeArrowheads="1"/>
          </p:cNvSpPr>
          <p:nvPr/>
        </p:nvSpPr>
        <p:spPr bwMode="auto">
          <a:xfrm flipH="1">
            <a:off x="3756091" y="1387475"/>
            <a:ext cx="335714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ESPANHA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        </a:t>
            </a: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              </a:t>
            </a:r>
            <a:r>
              <a:rPr lang="pt-PT" sz="1400" b="1" dirty="0">
                <a:solidFill>
                  <a:schemeClr val="bg2"/>
                </a:solidFill>
                <a:latin typeface="Calibri" pitchFamily="34" charset="0"/>
              </a:rPr>
              <a:t>PORTUGAL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ITÁLIA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GRÉCIA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99406" y="774700"/>
            <a:ext cx="32635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divergência na produtividade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Os modelos de crescimento da europa do sul em crise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O DESEQUILÍBRIO ENTRE PRODUÇÃO E CONSUMO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70959" y="1159421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bg2"/>
                </a:solidFill>
              </a:rPr>
              <a:t>DESEMPENHO </a:t>
            </a:r>
            <a:r>
              <a:rPr lang="pt-PT" sz="1400" b="1" dirty="0">
                <a:solidFill>
                  <a:schemeClr val="bg2"/>
                </a:solidFill>
              </a:rPr>
              <a:t>RELATIVO </a:t>
            </a:r>
            <a:r>
              <a:rPr lang="pt-PT" sz="1400" b="1" dirty="0" smtClean="0">
                <a:solidFill>
                  <a:schemeClr val="bg2"/>
                </a:solidFill>
              </a:rPr>
              <a:t>ACUMULADO</a:t>
            </a:r>
            <a:br>
              <a:rPr lang="pt-PT" sz="1400" b="1" dirty="0" smtClean="0">
                <a:solidFill>
                  <a:schemeClr val="bg2"/>
                </a:solidFill>
              </a:rPr>
            </a:br>
            <a:r>
              <a:rPr lang="pt-PT" sz="1400" b="1" dirty="0" smtClean="0">
                <a:solidFill>
                  <a:schemeClr val="bg2"/>
                </a:solidFill>
              </a:rPr>
              <a:t>NA UNIÃO EUROPEIA </a:t>
            </a:r>
            <a:endParaRPr lang="pt-PT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1599407" y="774700"/>
            <a:ext cx="35698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perda de dinamismo exportador</a:t>
            </a:r>
          </a:p>
        </p:txBody>
      </p:sp>
      <p:pic>
        <p:nvPicPr>
          <p:cNvPr id="1741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4036" r="8620" b="10052"/>
          <a:stretch>
            <a:fillRect/>
          </a:stretch>
        </p:blipFill>
        <p:spPr bwMode="auto">
          <a:xfrm>
            <a:off x="7267840" y="1341438"/>
            <a:ext cx="23406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2774" r="9850" b="5612"/>
          <a:stretch>
            <a:fillRect/>
          </a:stretch>
        </p:blipFill>
        <p:spPr bwMode="auto">
          <a:xfrm>
            <a:off x="7266120" y="3030538"/>
            <a:ext cx="233891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036" r="8791" b="8212"/>
          <a:stretch>
            <a:fillRect/>
          </a:stretch>
        </p:blipFill>
        <p:spPr bwMode="auto">
          <a:xfrm>
            <a:off x="7281598" y="4641850"/>
            <a:ext cx="233891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66220" r="50615" b="26379"/>
          <a:stretch>
            <a:fillRect/>
          </a:stretch>
        </p:blipFill>
        <p:spPr bwMode="auto">
          <a:xfrm>
            <a:off x="681240" y="6065044"/>
            <a:ext cx="4775191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4036" r="9013" b="7294"/>
          <a:stretch>
            <a:fillRect/>
          </a:stretch>
        </p:blipFill>
        <p:spPr bwMode="auto">
          <a:xfrm>
            <a:off x="732256" y="1901688"/>
            <a:ext cx="464400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3"/>
          <p:cNvSpPr>
            <a:spLocks noChangeArrowheads="1"/>
          </p:cNvSpPr>
          <p:nvPr/>
        </p:nvSpPr>
        <p:spPr bwMode="auto">
          <a:xfrm flipH="1">
            <a:off x="3231199" y="1387476"/>
            <a:ext cx="396613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ESPANHA</a:t>
            </a:r>
          </a:p>
          <a:p>
            <a:r>
              <a:rPr lang="pt-PT" sz="1400" b="1" dirty="0" smtClean="0">
                <a:solidFill>
                  <a:schemeClr val="bg2"/>
                </a:solidFill>
                <a:latin typeface="Calibri" pitchFamily="34" charset="0"/>
              </a:rPr>
              <a:t>               </a:t>
            </a:r>
            <a:r>
              <a:rPr lang="pt-PT" sz="1400" b="1" dirty="0">
                <a:solidFill>
                  <a:schemeClr val="bg2"/>
                </a:solidFill>
                <a:latin typeface="Calibri" pitchFamily="34" charset="0"/>
              </a:rPr>
              <a:t>PORTUGAL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ITÁLIA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GRÉCIA</a:t>
            </a:r>
          </a:p>
          <a:p>
            <a:pPr algn="r"/>
            <a:endParaRPr lang="pt-PT" sz="11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  <a:p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99407" y="774700"/>
            <a:ext cx="440473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O desequilíbrio entre produção e consumo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99406" y="774700"/>
            <a:ext cx="32635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divergência na produtividade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Os modelos de crescimento da europa do sul em crise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 PERDA DE DINAMISMO EXPORTADOR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70959" y="1159421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bg2"/>
                </a:solidFill>
              </a:rPr>
              <a:t>DESEMPENHO </a:t>
            </a:r>
            <a:r>
              <a:rPr lang="pt-PT" sz="1400" b="1" dirty="0">
                <a:solidFill>
                  <a:schemeClr val="bg2"/>
                </a:solidFill>
              </a:rPr>
              <a:t>RELATIVO </a:t>
            </a:r>
            <a:r>
              <a:rPr lang="pt-PT" sz="1400" b="1" dirty="0" smtClean="0">
                <a:solidFill>
                  <a:schemeClr val="bg2"/>
                </a:solidFill>
              </a:rPr>
              <a:t>ACUMULADO</a:t>
            </a:r>
            <a:br>
              <a:rPr lang="pt-PT" sz="1400" b="1" dirty="0" smtClean="0">
                <a:solidFill>
                  <a:schemeClr val="bg2"/>
                </a:solidFill>
              </a:rPr>
            </a:br>
            <a:r>
              <a:rPr lang="pt-PT" sz="1400" b="1" dirty="0" smtClean="0">
                <a:solidFill>
                  <a:schemeClr val="bg2"/>
                </a:solidFill>
              </a:rPr>
              <a:t>NA UNIÃO EUROPEIA </a:t>
            </a:r>
            <a:endParaRPr lang="pt-PT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1599406" y="204788"/>
            <a:ext cx="649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Diferentes ajustamentos competitivos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1599407" y="774700"/>
            <a:ext cx="598734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nas actividades domésticas e transaccionáveis (2000-2010)</a:t>
            </a:r>
          </a:p>
        </p:txBody>
      </p:sp>
      <p:pic>
        <p:nvPicPr>
          <p:cNvPr id="2150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106" r="6064" b="10515"/>
          <a:stretch>
            <a:fillRect/>
          </a:stretch>
        </p:blipFill>
        <p:spPr bwMode="auto">
          <a:xfrm>
            <a:off x="1387872" y="1495426"/>
            <a:ext cx="27447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106" r="5559" b="10515"/>
          <a:stretch>
            <a:fillRect/>
          </a:stretch>
        </p:blipFill>
        <p:spPr bwMode="auto">
          <a:xfrm>
            <a:off x="6856810" y="1500189"/>
            <a:ext cx="2729309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106" r="5559" b="10515"/>
          <a:stretch>
            <a:fillRect/>
          </a:stretch>
        </p:blipFill>
        <p:spPr bwMode="auto">
          <a:xfrm>
            <a:off x="1425708" y="3951289"/>
            <a:ext cx="2729309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106" r="5559" b="10515"/>
          <a:stretch>
            <a:fillRect/>
          </a:stretch>
        </p:blipFill>
        <p:spPr bwMode="auto">
          <a:xfrm>
            <a:off x="6901525" y="3952876"/>
            <a:ext cx="2731029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1106" r="5559" b="10515"/>
          <a:stretch>
            <a:fillRect/>
          </a:stretch>
        </p:blipFill>
        <p:spPr bwMode="auto">
          <a:xfrm>
            <a:off x="4175654" y="3952876"/>
            <a:ext cx="2731029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106" r="6064" b="9962"/>
          <a:stretch>
            <a:fillRect/>
          </a:stretch>
        </p:blipFill>
        <p:spPr bwMode="auto">
          <a:xfrm>
            <a:off x="4155017" y="1509714"/>
            <a:ext cx="272931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upo 19"/>
          <p:cNvGrpSpPr>
            <a:grpSpLocks noChangeAspect="1"/>
          </p:cNvGrpSpPr>
          <p:nvPr/>
        </p:nvGrpSpPr>
        <p:grpSpPr bwMode="auto">
          <a:xfrm>
            <a:off x="1625204" y="1785938"/>
            <a:ext cx="1792023" cy="612775"/>
            <a:chOff x="1500166" y="1785926"/>
            <a:chExt cx="1377024" cy="509605"/>
          </a:xfrm>
        </p:grpSpPr>
        <p:pic>
          <p:nvPicPr>
            <p:cNvPr id="2151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" t="88812" r="50346" b="204"/>
            <a:stretch>
              <a:fillRect/>
            </a:stretch>
          </p:blipFill>
          <p:spPr bwMode="auto">
            <a:xfrm>
              <a:off x="1500166" y="1785926"/>
              <a:ext cx="135732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 t="88812" r="2020" b="1106"/>
            <a:stretch>
              <a:fillRect/>
            </a:stretch>
          </p:blipFill>
          <p:spPr bwMode="auto">
            <a:xfrm>
              <a:off x="1500166" y="2033258"/>
              <a:ext cx="1377024" cy="26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1470423" y="1325563"/>
            <a:ext cx="820340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t-PT" sz="1200" b="1">
                <a:solidFill>
                  <a:schemeClr val="bg2"/>
                </a:solidFill>
                <a:latin typeface="Calibri" pitchFamily="34" charset="0"/>
              </a:rPr>
              <a:t>PORTUGAL                                                                ESPANHA                                                          ITÁLIA</a:t>
            </a:r>
          </a:p>
        </p:txBody>
      </p:sp>
      <p:sp>
        <p:nvSpPr>
          <p:cNvPr id="21516" name="Rectangle 3"/>
          <p:cNvSpPr>
            <a:spLocks noChangeArrowheads="1"/>
          </p:cNvSpPr>
          <p:nvPr/>
        </p:nvSpPr>
        <p:spPr bwMode="auto">
          <a:xfrm>
            <a:off x="1470423" y="3786188"/>
            <a:ext cx="820340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t-PT" sz="1200" b="1">
                <a:solidFill>
                  <a:schemeClr val="bg2"/>
                </a:solidFill>
                <a:latin typeface="Calibri" pitchFamily="34" charset="0"/>
              </a:rPr>
              <a:t>IRLANDA                                                                      SUÉCIA                                                           ALEMANHA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599407" y="774700"/>
            <a:ext cx="35698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perda de dinamismo exportador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99407" y="774700"/>
            <a:ext cx="440473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O desequilíbrio entre produção e consumo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599406" y="774700"/>
            <a:ext cx="32635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A divergência na produtividade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Os Diferentes ajustamentos competitivos na união europeia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ACTIVIDADES DOMÉSTICAS E TRANSACCIONÁVEIS (2000-2010)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51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1599407" y="204788"/>
            <a:ext cx="6664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Convergência da economia portuguesa</a:t>
            </a: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1599407" y="774700"/>
            <a:ext cx="63204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Nível de consumo superior à capacidade de criação de riqueza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1959" r="4309" b="7181"/>
          <a:stretch>
            <a:fillRect/>
          </a:stretch>
        </p:blipFill>
        <p:spPr bwMode="auto">
          <a:xfrm>
            <a:off x="2102696" y="1586327"/>
            <a:ext cx="5419168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920552" y="1129059"/>
            <a:ext cx="8280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2"/>
                </a:solidFill>
              </a:rPr>
              <a:t>AS </a:t>
            </a:r>
            <a:r>
              <a:rPr lang="pt-PT" sz="1400" b="1" dirty="0">
                <a:solidFill>
                  <a:schemeClr val="bg2"/>
                </a:solidFill>
              </a:rPr>
              <a:t>DUAS ÓPTICAS DE CONVERGÊNCIA: RENDIMENTO E CONSUMO</a:t>
            </a:r>
            <a:endParaRPr lang="pt-PT" sz="1400" dirty="0">
              <a:solidFill>
                <a:schemeClr val="bg2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99406" y="204788"/>
            <a:ext cx="649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Diferentes ajustamentos competitivos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(DI)(COM)VERGÊNCIA DA ECONOMIA PORTUGUESA </a:t>
            </a:r>
            <a:br>
              <a:rPr lang="pt-PT" sz="1800" b="1" cap="all" dirty="0" smtClean="0"/>
            </a:br>
            <a:r>
              <a:rPr lang="pt-PT" sz="1600" dirty="0" smtClean="0"/>
              <a:t>NÍVEL DE CONSUMO MUITO SUPERIOR À CAPACIDADE DE CRIAÇÃO DE RIQUEZA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6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UM NOVO QUADRO INTERNACIONAL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ACELERAÇÃO DA GLOBALIZAÇÃO E MUDANÇAS ESTRUTURAIS PROFUNDAS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410748" y="1340768"/>
            <a:ext cx="9108000" cy="5265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defRPr/>
            </a:pPr>
            <a:r>
              <a:rPr lang="pt-PT" sz="2000" b="1" dirty="0" smtClean="0">
                <a:solidFill>
                  <a:schemeClr val="bg2"/>
                </a:solidFill>
              </a:rPr>
              <a:t>Quatro tendências pesadas em acção ...</a:t>
            </a:r>
          </a:p>
          <a:p>
            <a:pPr marL="720000" indent="-360000">
              <a:lnSpc>
                <a:spcPts val="2000"/>
              </a:lnSpc>
              <a:spcAft>
                <a:spcPts val="300"/>
              </a:spcAft>
              <a:defRPr/>
            </a:pPr>
            <a:r>
              <a:rPr lang="pt-PT" sz="1400" dirty="0" smtClean="0">
                <a:solidFill>
                  <a:schemeClr val="bg2"/>
                </a:solidFill>
                <a:cs typeface="Calibri" pitchFamily="34" charset="0"/>
              </a:rPr>
              <a:t>▪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	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novo “motor” do crescimento económico à escala mundial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polarizado pelas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grandes economias emergentes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e pela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grande região do Pacífico.</a:t>
            </a:r>
          </a:p>
          <a:p>
            <a:pPr marL="720000" indent="-360000">
              <a:lnSpc>
                <a:spcPts val="2000"/>
              </a:lnSpc>
              <a:spcAft>
                <a:spcPts val="3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Afirmação das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cidades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como elemento estruturante dominante dos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modos de produção e de consumo.</a:t>
            </a:r>
          </a:p>
          <a:p>
            <a:pPr marL="720000" indent="-360000">
              <a:lnSpc>
                <a:spcPts val="2000"/>
              </a:lnSpc>
              <a:spcAft>
                <a:spcPts val="3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Consolidação do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envelhecimento da população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nas sociedades industrializadas.</a:t>
            </a:r>
          </a:p>
          <a:p>
            <a:pPr marL="720000" indent="-360000">
              <a:lnSpc>
                <a:spcPts val="2000"/>
              </a:lnSpc>
              <a:spcAft>
                <a:spcPts val="12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Esgotamento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da possibilidade de uma utilização continuada dos recursos naturais à margem de um quadro de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desenvolvimento sustentável.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pt-PT" sz="2000" b="1" dirty="0" smtClean="0">
                <a:solidFill>
                  <a:schemeClr val="bg2"/>
                </a:solidFill>
              </a:rPr>
              <a:t> ... e mudanças estruturais profundas</a:t>
            </a:r>
          </a:p>
          <a:p>
            <a:pPr marL="720000" indent="-3600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aceleração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globalização.</a:t>
            </a:r>
          </a:p>
          <a:p>
            <a:pPr marL="720000" indent="-3600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passagem do “testemunho” do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“Atlântico”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para o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 “Pacífico”.</a:t>
            </a:r>
          </a:p>
          <a:p>
            <a:pPr marL="720000" indent="-3600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reforço do “motor” financeiro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da globalização empresarial e a integração em profundidade entre comércio, produção e investimento.</a:t>
            </a:r>
          </a:p>
          <a:p>
            <a:pPr marL="720000" indent="-3600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O aprofundamento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dispersão dos ritmos de crescimento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económico.</a:t>
            </a:r>
            <a:endParaRPr lang="pt-PT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1599407" y="204788"/>
            <a:ext cx="700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Base micro para os desequilíbrios globais</a:t>
            </a: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1599406" y="774700"/>
            <a:ext cx="678512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>
                <a:solidFill>
                  <a:schemeClr val="bg1"/>
                </a:solidFill>
                <a:latin typeface="Calibri" pitchFamily="34" charset="0"/>
              </a:rPr>
              <a:t>Formação e utilização do rendimento das famílias na Europa do Sul</a:t>
            </a:r>
          </a:p>
        </p:txBody>
      </p:sp>
      <p:pic>
        <p:nvPicPr>
          <p:cNvPr id="1946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2611" r="8620" b="20238"/>
          <a:stretch>
            <a:fillRect/>
          </a:stretch>
        </p:blipFill>
        <p:spPr bwMode="auto">
          <a:xfrm>
            <a:off x="7224845" y="1425576"/>
            <a:ext cx="238019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171" r="5782" b="23328"/>
          <a:stretch>
            <a:fillRect/>
          </a:stretch>
        </p:blipFill>
        <p:spPr bwMode="auto">
          <a:xfrm>
            <a:off x="7250642" y="3046413"/>
            <a:ext cx="238019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3264" r="6277" b="21339"/>
          <a:stretch>
            <a:fillRect/>
          </a:stretch>
        </p:blipFill>
        <p:spPr bwMode="auto">
          <a:xfrm>
            <a:off x="7255802" y="4638676"/>
            <a:ext cx="2378471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5550" r="22302" b="22816"/>
          <a:stretch>
            <a:fillRect/>
          </a:stretch>
        </p:blipFill>
        <p:spPr bwMode="auto">
          <a:xfrm>
            <a:off x="800266" y="1732861"/>
            <a:ext cx="5220000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9" t="78815" r="25018" b="3917"/>
          <a:stretch/>
        </p:blipFill>
        <p:spPr bwMode="auto">
          <a:xfrm>
            <a:off x="1440000" y="1872908"/>
            <a:ext cx="2916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3"/>
          <p:cNvSpPr>
            <a:spLocks noChangeArrowheads="1"/>
          </p:cNvSpPr>
          <p:nvPr/>
        </p:nvSpPr>
        <p:spPr bwMode="auto">
          <a:xfrm flipH="1">
            <a:off x="3728863" y="1387475"/>
            <a:ext cx="346846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ESPANHA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        </a:t>
            </a: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       </a:t>
            </a:r>
          </a:p>
          <a:p>
            <a:r>
              <a:rPr lang="pt-PT" sz="1200" b="1" dirty="0" smtClean="0">
                <a:solidFill>
                  <a:schemeClr val="bg2"/>
                </a:solidFill>
                <a:latin typeface="Calibri" pitchFamily="34" charset="0"/>
              </a:rPr>
              <a:t>                      </a:t>
            </a:r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pt-PT" sz="1400" b="1" dirty="0">
                <a:solidFill>
                  <a:schemeClr val="bg2"/>
                </a:solidFill>
                <a:latin typeface="Calibri" pitchFamily="34" charset="0"/>
              </a:rPr>
              <a:t>                         </a:t>
            </a:r>
            <a:r>
              <a:rPr lang="pt-PT" sz="1400" b="1" dirty="0" smtClean="0">
                <a:solidFill>
                  <a:schemeClr val="bg2"/>
                </a:solidFill>
                <a:latin typeface="Calibri" pitchFamily="34" charset="0"/>
              </a:rPr>
              <a:t>PORTUGAL</a:t>
            </a:r>
          </a:p>
          <a:p>
            <a:endParaRPr lang="pt-PT" sz="14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4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ITÁLIA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r>
              <a:rPr lang="pt-PT" sz="1200" b="1" dirty="0">
                <a:solidFill>
                  <a:schemeClr val="bg2"/>
                </a:solidFill>
                <a:latin typeface="Calibri" pitchFamily="34" charset="0"/>
              </a:rPr>
              <a:t>GRÉCIA</a:t>
            </a: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2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chemeClr val="bg2"/>
              </a:solidFill>
              <a:latin typeface="Calibri" pitchFamily="34" charset="0"/>
            </a:endParaRPr>
          </a:p>
          <a:p>
            <a:pPr algn="r"/>
            <a:endParaRPr lang="pt-PT" sz="1400" b="1" dirty="0">
              <a:solidFill>
                <a:schemeClr val="bg2"/>
              </a:solidFill>
              <a:latin typeface="Calibri" pitchFamily="34" charset="0"/>
            </a:endParaRPr>
          </a:p>
          <a:p>
            <a:endParaRPr lang="pt-PT" sz="1400" b="1" dirty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99406" y="204788"/>
            <a:ext cx="649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Diferentes ajustamentos competitivos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99406" y="204788"/>
            <a:ext cx="7187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>
                <a:solidFill>
                  <a:schemeClr val="bg1"/>
                </a:solidFill>
                <a:latin typeface="Calibri" pitchFamily="34" charset="0"/>
              </a:rPr>
              <a:t>Modelos de crescimento na Europa do Sul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UMA BASE MICRO PARA OS DESEQUILÍBRIOS GLOBAIS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FORMAÇÃO E UTILIZAÇÃO DO RENDIMENTO DISPONÍVEL DAS FAMÍLIAS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70959" y="1159421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bg2"/>
                </a:solidFill>
              </a:rPr>
              <a:t>DESEMPENHO </a:t>
            </a:r>
            <a:r>
              <a:rPr lang="pt-PT" sz="1400" b="1" dirty="0">
                <a:solidFill>
                  <a:schemeClr val="bg2"/>
                </a:solidFill>
              </a:rPr>
              <a:t>RELATIVO </a:t>
            </a:r>
            <a:r>
              <a:rPr lang="pt-PT" sz="1400" b="1" dirty="0" smtClean="0">
                <a:solidFill>
                  <a:schemeClr val="bg2"/>
                </a:solidFill>
              </a:rPr>
              <a:t>ACUMULADO</a:t>
            </a:r>
            <a:br>
              <a:rPr lang="pt-PT" sz="1400" b="1" dirty="0" smtClean="0">
                <a:solidFill>
                  <a:schemeClr val="bg2"/>
                </a:solidFill>
              </a:rPr>
            </a:br>
            <a:r>
              <a:rPr lang="pt-PT" sz="1400" b="1" dirty="0" smtClean="0">
                <a:solidFill>
                  <a:schemeClr val="bg2"/>
                </a:solidFill>
              </a:rPr>
              <a:t>NA UNIÃO EUROPEIA </a:t>
            </a:r>
            <a:endParaRPr lang="pt-PT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14056" y="624493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em OCDE, Input-Output Database Edition 2006 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412" y="1099830"/>
            <a:ext cx="43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EVOLUÇÃO DA ESTRUTURA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DA ECONOMIA PORTUGUESA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(1986-2005)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260" y="1106458"/>
            <a:ext cx="43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ESTRUTURA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DA ECONOMIA PORTUGUESA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(2005)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EVOLUÇÃO DA ESPECIALIZAÇÃO DA ECONOMIA PORTUGUESA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AS GRANDES ACTIVIDADES E FUNÇÕES MACROECONÓMICAS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4"/>
          <a:srcRect l="6543" t="9538" r="9061" b="8943"/>
          <a:stretch>
            <a:fillRect/>
          </a:stretch>
        </p:blipFill>
        <p:spPr bwMode="auto">
          <a:xfrm>
            <a:off x="341451" y="1844823"/>
            <a:ext cx="4536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 preferRelativeResize="0">
            <a:picLocks noChangeArrowheads="1"/>
          </p:cNvPicPr>
          <p:nvPr/>
        </p:nvPicPr>
        <p:blipFill>
          <a:blip r:embed="rId5"/>
          <a:srcRect l="6039" t="5524" r="9563" b="3682"/>
          <a:stretch>
            <a:fillRect/>
          </a:stretch>
        </p:blipFill>
        <p:spPr bwMode="auto">
          <a:xfrm>
            <a:off x="4947732" y="1844822"/>
            <a:ext cx="4536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9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4970884" y="2184959"/>
            <a:ext cx="43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GANHOS E PERDAS </a:t>
            </a:r>
          </a:p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POR GRANDES ACTIVIDADES</a:t>
            </a:r>
          </a:p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 ENTRE 1995 E 2005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9780" y="1094963"/>
            <a:ext cx="433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cap="all" dirty="0" smtClean="0">
                <a:solidFill>
                  <a:schemeClr val="bg2"/>
                </a:solidFill>
              </a:rPr>
              <a:t>A DIMENSÃO DAS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ACTIVIDADES DE BENS E SERVIÇOS TRANSACCIONÁVEIS </a:t>
            </a:r>
          </a:p>
          <a:p>
            <a:r>
              <a:rPr lang="pt-PT" sz="1200" dirty="0" smtClean="0">
                <a:solidFill>
                  <a:schemeClr val="bg2"/>
                </a:solidFill>
              </a:rPr>
              <a:t>(% do VAB)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 ENVIESAMENTO DA AFECTAÇÃO DE RECURSOS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 VIRAGEM PARA AS ACTIVIDADES NÃO TRANSACCIONÁVEIS </a:t>
            </a:r>
            <a:br>
              <a:rPr lang="pt-PT" sz="1600" dirty="0" smtClean="0"/>
            </a:br>
            <a:r>
              <a:rPr lang="pt-PT" sz="1600" dirty="0" smtClean="0"/>
              <a:t>EM DETRIMENTO DA INTERNACIONALIZAÇÃO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1"/>
          <p:cNvPicPr preferRelativeResize="0">
            <a:picLocks noChangeArrowheads="1"/>
          </p:cNvPicPr>
          <p:nvPr/>
        </p:nvPicPr>
        <p:blipFill>
          <a:blip r:embed="rId4"/>
          <a:srcRect t="2" b="50899"/>
          <a:stretch>
            <a:fillRect/>
          </a:stretch>
        </p:blipFill>
        <p:spPr bwMode="auto">
          <a:xfrm>
            <a:off x="311508" y="1094963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 preferRelativeResize="0">
            <a:picLocks noChangeArrowheads="1"/>
          </p:cNvPicPr>
          <p:nvPr/>
        </p:nvPicPr>
        <p:blipFill>
          <a:blip r:embed="rId4"/>
          <a:srcRect t="48044" b="359"/>
          <a:stretch>
            <a:fillRect/>
          </a:stretch>
        </p:blipFill>
        <p:spPr bwMode="auto">
          <a:xfrm>
            <a:off x="351264" y="3831963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558" t="9055" r="1118" b="3772"/>
          <a:stretch>
            <a:fillRect/>
          </a:stretch>
        </p:blipFill>
        <p:spPr bwMode="auto">
          <a:xfrm>
            <a:off x="3947766" y="2897119"/>
            <a:ext cx="547884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14056" y="6523231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em OCDE, Input-Output Database Edition 2006 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1264" y="3509632"/>
            <a:ext cx="2411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000" cap="all" dirty="0" smtClean="0">
                <a:solidFill>
                  <a:schemeClr val="bg2"/>
                </a:solidFill>
              </a:rPr>
              <a:t>    ÓPTICA DE RAMOS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51265" y="6277010"/>
            <a:ext cx="2411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000" cap="all" dirty="0" smtClean="0">
                <a:solidFill>
                  <a:schemeClr val="bg2"/>
                </a:solidFill>
              </a:rPr>
              <a:t>    ÓPTICA DE SECÇÕES</a:t>
            </a:r>
          </a:p>
        </p:txBody>
      </p:sp>
    </p:spTree>
    <p:extLst>
      <p:ext uri="{BB962C8B-B14F-4D97-AF65-F5344CB8AC3E}">
        <p14:creationId xmlns:p14="http://schemas.microsoft.com/office/powerpoint/2010/main" val="8612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14056" y="6438528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 em WTO (2010), International Trade Statistics.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512" y="1053450"/>
            <a:ext cx="88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A</a:t>
            </a:r>
            <a:r>
              <a:rPr lang="pt-PT" sz="1200" dirty="0" smtClean="0"/>
              <a:t> </a:t>
            </a:r>
            <a:r>
              <a:rPr lang="pt-PT" sz="1200" b="1" cap="all" dirty="0" smtClean="0">
                <a:solidFill>
                  <a:schemeClr val="bg2"/>
                </a:solidFill>
              </a:rPr>
              <a:t>EVOLUÇÃO DAS QUOTAS DE EXPORTAÇÃO DA ECONOMIA PORTUGUESA </a:t>
            </a:r>
            <a:br>
              <a:rPr lang="pt-PT" sz="1200" b="1" cap="all" dirty="0" smtClean="0">
                <a:solidFill>
                  <a:schemeClr val="bg2"/>
                </a:solidFill>
              </a:rPr>
            </a:br>
            <a:r>
              <a:rPr lang="pt-PT" sz="1200" b="1" cap="all" dirty="0" smtClean="0">
                <a:solidFill>
                  <a:schemeClr val="bg2"/>
                </a:solidFill>
              </a:rPr>
              <a:t>NO COMÉRCIO DE BENS E SERVIÇOS NO CONTEXTO MUNDIAL E EUROPEU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EVOLUÇÃO DA COMPETITIVIDADE DA ECONOMIA PORTUGUESA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UM DINAMISMO EXPORTADOR INSUFICIENTE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712" y="1793501"/>
            <a:ext cx="5117333" cy="454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1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14056" y="644371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OCDE (2010), STAN Database for Structural Analysis, STAN Indicators 2009.</a:t>
            </a:r>
            <a:endParaRPr lang="en-US" sz="800" dirty="0" smtClean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1179693"/>
            <a:ext cx="167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cap="all" dirty="0" smtClean="0">
                <a:solidFill>
                  <a:schemeClr val="bg2"/>
                </a:solidFill>
              </a:rPr>
              <a:t>Quota nas exportações mundiais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Especialização e estrutura das exportações portuguesas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EVOLUÇÃO DO DESEMPENHO 2000-2008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upo 16"/>
          <p:cNvGrpSpPr>
            <a:grpSpLocks/>
          </p:cNvGrpSpPr>
          <p:nvPr/>
        </p:nvGrpSpPr>
        <p:grpSpPr bwMode="auto">
          <a:xfrm>
            <a:off x="2063815" y="1189529"/>
            <a:ext cx="5274056" cy="5029137"/>
            <a:chOff x="1462584" y="1252520"/>
            <a:chExt cx="4546397" cy="4336243"/>
          </a:xfrm>
        </p:grpSpPr>
        <p:pic>
          <p:nvPicPr>
            <p:cNvPr id="17" name="Picture 3"/>
            <p:cNvPicPr preferRelativeResize="0">
              <a:picLocks noChangeArrowheads="1"/>
            </p:cNvPicPr>
            <p:nvPr/>
          </p:nvPicPr>
          <p:blipFill>
            <a:blip r:embed="rId4"/>
            <a:srcRect l="4395" t="2237" r="3664" b="5965"/>
            <a:stretch>
              <a:fillRect/>
            </a:stretch>
          </p:blipFill>
          <p:spPr bwMode="auto">
            <a:xfrm>
              <a:off x="3842419" y="3421080"/>
              <a:ext cx="216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 preferRelativeResize="0">
              <a:picLocks noChangeArrowheads="1"/>
            </p:cNvPicPr>
            <p:nvPr/>
          </p:nvPicPr>
          <p:blipFill>
            <a:blip r:embed="rId5"/>
            <a:srcRect l="732" t="1491" r="3664" b="746"/>
            <a:stretch>
              <a:fillRect/>
            </a:stretch>
          </p:blipFill>
          <p:spPr bwMode="auto">
            <a:xfrm>
              <a:off x="1480002" y="3428763"/>
              <a:ext cx="216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 preferRelativeResize="0">
              <a:picLocks noChangeArrowheads="1"/>
            </p:cNvPicPr>
            <p:nvPr/>
          </p:nvPicPr>
          <p:blipFill>
            <a:blip r:embed="rId6"/>
            <a:srcRect l="737" t="2258" r="3683" b="752"/>
            <a:stretch>
              <a:fillRect/>
            </a:stretch>
          </p:blipFill>
          <p:spPr bwMode="auto">
            <a:xfrm>
              <a:off x="1462584" y="1252842"/>
              <a:ext cx="216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 preferRelativeResize="0">
              <a:picLocks noChangeArrowheads="1"/>
            </p:cNvPicPr>
            <p:nvPr/>
          </p:nvPicPr>
          <p:blipFill>
            <a:blip r:embed="rId7"/>
            <a:srcRect l="737" t="3012" r="3683" b="1506"/>
            <a:stretch>
              <a:fillRect/>
            </a:stretch>
          </p:blipFill>
          <p:spPr bwMode="auto">
            <a:xfrm>
              <a:off x="3848981" y="1252520"/>
              <a:ext cx="216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272480" y="3766035"/>
            <a:ext cx="16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cap="all" dirty="0" smtClean="0">
                <a:solidFill>
                  <a:schemeClr val="bg2"/>
                </a:solidFill>
              </a:rPr>
              <a:t>Composição das exportações industriais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3280" y="3686523"/>
            <a:ext cx="180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Contribuição para o saldo comercial industrial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1332" y="1189534"/>
            <a:ext cx="180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Grau de Abertura:</a:t>
            </a:r>
          </a:p>
          <a:p>
            <a:pPr algn="r"/>
            <a:r>
              <a:rPr lang="pt-PT" sz="1200" b="1" cap="all" dirty="0" smtClean="0">
                <a:solidFill>
                  <a:schemeClr val="bg2"/>
                </a:solidFill>
              </a:rPr>
              <a:t>Peso das exportações na produção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14056" y="6602743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a partir de informação da Base de Dados CHELEM.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756000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AVANÇOS E RECUOS NOS GRANDES MERCADOS DE EXPORTAÇÃO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NAS GRANDES FASES DE INTEGRAÇÃO EUROPEIA DA ECONOMIA PORTUGUESA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upo 7"/>
          <p:cNvGrpSpPr>
            <a:grpSpLocks/>
          </p:cNvGrpSpPr>
          <p:nvPr/>
        </p:nvGrpSpPr>
        <p:grpSpPr bwMode="auto">
          <a:xfrm>
            <a:off x="587006" y="1572632"/>
            <a:ext cx="3188373" cy="4853051"/>
            <a:chOff x="1334491" y="1615411"/>
            <a:chExt cx="2498561" cy="444539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 l="1048" t="3416" r="7339" b="4555"/>
            <a:stretch>
              <a:fillRect/>
            </a:stretch>
          </p:blipFill>
          <p:spPr bwMode="auto">
            <a:xfrm>
              <a:off x="1334491" y="1615411"/>
              <a:ext cx="2484000" cy="229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/>
            <a:srcRect l="1573" t="3416" r="6816" b="5122"/>
            <a:stretch>
              <a:fillRect/>
            </a:stretch>
          </p:blipFill>
          <p:spPr bwMode="auto">
            <a:xfrm>
              <a:off x="1349052" y="3776920"/>
              <a:ext cx="2484000" cy="2283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6"/>
          <a:srcRect l="1714" t="920" r="4286" b="11037"/>
          <a:stretch>
            <a:fillRect/>
          </a:stretch>
        </p:blipFill>
        <p:spPr bwMode="auto">
          <a:xfrm>
            <a:off x="5060056" y="1267380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 preferRelativeResize="0">
            <a:picLocks noChangeArrowheads="1"/>
          </p:cNvPicPr>
          <p:nvPr/>
        </p:nvPicPr>
        <p:blipFill>
          <a:blip r:embed="rId7"/>
          <a:srcRect l="2571" t="1839" r="3429" b="10117"/>
          <a:stretch>
            <a:fillRect/>
          </a:stretch>
        </p:blipFill>
        <p:spPr bwMode="auto">
          <a:xfrm>
            <a:off x="7457939" y="1252542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 preferRelativeResize="0">
            <a:picLocks noChangeArrowheads="1"/>
          </p:cNvPicPr>
          <p:nvPr/>
        </p:nvPicPr>
        <p:blipFill>
          <a:blip r:embed="rId8"/>
          <a:srcRect l="1714" t="920" r="2571" b="10117"/>
          <a:stretch>
            <a:fillRect/>
          </a:stretch>
        </p:blipFill>
        <p:spPr bwMode="auto">
          <a:xfrm>
            <a:off x="5073308" y="3126822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 preferRelativeResize="0">
            <a:picLocks noChangeArrowheads="1"/>
          </p:cNvPicPr>
          <p:nvPr/>
        </p:nvPicPr>
        <p:blipFill>
          <a:blip r:embed="rId9"/>
          <a:srcRect l="2571" t="1839" r="3429" b="11037"/>
          <a:stretch>
            <a:fillRect/>
          </a:stretch>
        </p:blipFill>
        <p:spPr bwMode="auto">
          <a:xfrm>
            <a:off x="7440613" y="3132138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 preferRelativeResize="0">
            <a:picLocks noChangeArrowheads="1"/>
          </p:cNvPicPr>
          <p:nvPr/>
        </p:nvPicPr>
        <p:blipFill>
          <a:blip r:embed="rId10"/>
          <a:srcRect l="1714" t="920" r="1714" b="920"/>
          <a:stretch>
            <a:fillRect/>
          </a:stretch>
        </p:blipFill>
        <p:spPr bwMode="auto">
          <a:xfrm>
            <a:off x="5097671" y="4993167"/>
            <a:ext cx="1620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 preferRelativeResize="0">
            <a:picLocks noChangeArrowheads="1"/>
          </p:cNvPicPr>
          <p:nvPr/>
        </p:nvPicPr>
        <p:blipFill>
          <a:blip r:embed="rId11"/>
          <a:srcRect l="1714" t="1839" r="3429" b="920"/>
          <a:stretch>
            <a:fillRect/>
          </a:stretch>
        </p:blipFill>
        <p:spPr bwMode="auto">
          <a:xfrm>
            <a:off x="7493621" y="5014909"/>
            <a:ext cx="1620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136292" y="1014969"/>
            <a:ext cx="39694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000" b="1" cap="all" dirty="0" smtClean="0">
                <a:solidFill>
                  <a:schemeClr val="bg2"/>
                </a:solidFill>
              </a:rPr>
              <a:t>    TÊXTIL E COURO                              FLORESTA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61276" y="2933700"/>
            <a:ext cx="426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000" b="1" cap="all" dirty="0" smtClean="0">
                <a:solidFill>
                  <a:schemeClr val="bg2"/>
                </a:solidFill>
              </a:rPr>
              <a:t>MATERIAIS  CONSTRUÇÃO                         QUÍMICA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87780" y="4775128"/>
            <a:ext cx="4557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000" b="1" cap="all" dirty="0" smtClean="0">
                <a:solidFill>
                  <a:schemeClr val="bg2"/>
                </a:solidFill>
              </a:rPr>
              <a:t>ELÉCTRICA E ELECTRÓNICA                       AUTOMÓVEL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0016" y="1028221"/>
            <a:ext cx="3180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200" b="1" cap="all" dirty="0" smtClean="0">
                <a:solidFill>
                  <a:schemeClr val="bg2"/>
                </a:solidFill>
              </a:rPr>
              <a:t>VARIAÇÃO DAS QUOTAS MÉDIAS </a:t>
            </a:r>
          </a:p>
          <a:p>
            <a:r>
              <a:rPr lang="pt-PT" sz="1200" b="1" cap="all" dirty="0" smtClean="0">
                <a:solidFill>
                  <a:schemeClr val="bg2"/>
                </a:solidFill>
              </a:rPr>
              <a:t>NAS EXPORTAÇÕES DE PORTUGAL</a:t>
            </a:r>
          </a:p>
        </p:txBody>
      </p:sp>
    </p:spTree>
    <p:extLst>
      <p:ext uri="{BB962C8B-B14F-4D97-AF65-F5344CB8AC3E}">
        <p14:creationId xmlns:p14="http://schemas.microsoft.com/office/powerpoint/2010/main" val="7199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410748" y="1168492"/>
            <a:ext cx="9108000" cy="49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>
              <a:spcAft>
                <a:spcPts val="900"/>
              </a:spcAft>
              <a:defRPr/>
            </a:pP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▪	Uma </a:t>
            </a:r>
            <a:r>
              <a:rPr lang="pt-PT" sz="2000" b="1" dirty="0" smtClean="0">
                <a:solidFill>
                  <a:schemeClr val="bg2"/>
                </a:solidFill>
                <a:cs typeface="Calibri" pitchFamily="34" charset="0"/>
              </a:rPr>
              <a:t>crise económica e financeira </a:t>
            </a: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de dimensão global que desafia a Europa e o euro.</a:t>
            </a:r>
          </a:p>
          <a:p>
            <a:pPr marL="720000" indent="-360000">
              <a:spcAft>
                <a:spcPts val="900"/>
              </a:spcAft>
              <a:defRPr/>
            </a:pP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▪	Um </a:t>
            </a:r>
            <a:r>
              <a:rPr lang="pt-PT" sz="2000" b="1" dirty="0" smtClean="0">
                <a:solidFill>
                  <a:schemeClr val="bg2"/>
                </a:solidFill>
                <a:cs typeface="Calibri" pitchFamily="34" charset="0"/>
              </a:rPr>
              <a:t>alargamento da UE </a:t>
            </a: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que desafia as vulnerabilidades concorrenciais da economia portuguesa.</a:t>
            </a:r>
          </a:p>
          <a:p>
            <a:pPr marL="720000" indent="-360000">
              <a:spcAft>
                <a:spcPts val="900"/>
              </a:spcAft>
              <a:defRPr/>
            </a:pP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▪	Os avanços indispensáveis em direcção a uma </a:t>
            </a:r>
            <a:r>
              <a:rPr lang="pt-PT" sz="2000" b="1" dirty="0" smtClean="0">
                <a:solidFill>
                  <a:schemeClr val="bg2"/>
                </a:solidFill>
                <a:cs typeface="Calibri" pitchFamily="34" charset="0"/>
              </a:rPr>
              <a:t>agenda efectiva de reformas estruturais </a:t>
            </a: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polarizada pelo equilíbrio entre eficiência e equidade numa reestruturação do Estado e do seu papel económico.</a:t>
            </a:r>
          </a:p>
          <a:p>
            <a:pPr marL="720000" indent="-360000">
              <a:spcAft>
                <a:spcPts val="900"/>
              </a:spcAft>
              <a:defRPr/>
            </a:pP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▪	A eficácia na consolidação orçamental como </a:t>
            </a:r>
            <a:r>
              <a:rPr lang="pt-PT" sz="2000" b="1" dirty="0" smtClean="0">
                <a:solidFill>
                  <a:schemeClr val="bg2"/>
                </a:solidFill>
                <a:cs typeface="Calibri" pitchFamily="34" charset="0"/>
              </a:rPr>
              <a:t>exigência imediata.</a:t>
            </a:r>
          </a:p>
          <a:p>
            <a:pPr marL="720000" indent="-360000">
              <a:spcAft>
                <a:spcPts val="900"/>
              </a:spcAft>
              <a:defRPr/>
            </a:pPr>
            <a:r>
              <a:rPr lang="pt-PT" sz="2000" dirty="0" smtClean="0">
                <a:solidFill>
                  <a:schemeClr val="bg2"/>
                </a:solidFill>
                <a:cs typeface="Calibri" pitchFamily="34" charset="0"/>
              </a:rPr>
              <a:t>▪	A promoção da competitividade como </a:t>
            </a:r>
            <a:r>
              <a:rPr lang="pt-PT" sz="2000" b="1" dirty="0" smtClean="0">
                <a:solidFill>
                  <a:schemeClr val="bg2"/>
                </a:solidFill>
                <a:cs typeface="Calibri" pitchFamily="34" charset="0"/>
              </a:rPr>
              <a:t>tarefa central no médio prazo.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dirty="0" smtClean="0"/>
              <a:t>A ESTRATÉGIA NECESSÁRIA PARA A POLÍTICA ECONÓMICA</a:t>
            </a:r>
          </a:p>
          <a:p>
            <a:pPr>
              <a:lnSpc>
                <a:spcPts val="2000"/>
              </a:lnSpc>
            </a:pPr>
            <a:r>
              <a:rPr lang="pt-PT" sz="1600" dirty="0" smtClean="0"/>
              <a:t>GERIR A LIGAÇÃO ENTRE AUSTERIDADE E CRESCIMENTO</a:t>
            </a:r>
          </a:p>
        </p:txBody>
      </p:sp>
    </p:spTree>
    <p:extLst>
      <p:ext uri="{BB962C8B-B14F-4D97-AF65-F5344CB8AC3E}">
        <p14:creationId xmlns:p14="http://schemas.microsoft.com/office/powerpoint/2010/main" val="2266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579512" y="1053450"/>
            <a:ext cx="88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cap="all" dirty="0" smtClean="0">
                <a:solidFill>
                  <a:schemeClr val="bg2"/>
                </a:solidFill>
              </a:rPr>
              <a:t>SENTIDO E DIMENSÃO DO AJUSTAMENTO MACROECONÓMICO EM CURSO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548" y="-13252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92700" y="25624"/>
            <a:ext cx="982655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700" b="1" cap="all" dirty="0" smtClean="0"/>
              <a:t>A IMPORTÂNCIA DA COMBINAÇÃO DA AUSTERIDADE COM O CRESCIMENTO </a:t>
            </a:r>
            <a:r>
              <a:rPr lang="pt-PT" sz="1600" dirty="0" smtClean="0"/>
              <a:t>IMPEDIR O CÍRCULO VICIOSO DA RECESSÃO ECONÓMICA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4847" r="920" b="1912"/>
          <a:stretch/>
        </p:blipFill>
        <p:spPr bwMode="auto">
          <a:xfrm>
            <a:off x="2000670" y="1455236"/>
            <a:ext cx="5700184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00472" y="1181744"/>
            <a:ext cx="9318276" cy="54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indústria europeia conhece um recuo não apenas económico, mas também social e institucional, exprimindo o avanço de 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mundo urbano complexo e terciarizado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 na produção e no consumo, e um reforço das posições do capitalismo financeiro e patrimonial (mais centrado na gestão da riqueza) sobre o capitalismo produtivo (mais centrado na criação da riqueza).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economia mundial transformou-se muitíssimo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fazendo desaparecer grande parte das vantagens históricas e institucionais da Europa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(ascensão do mundo emergente apoiado numa demografia dinâmica, alargamento drástico da base de recuros humanos, difusão global da tecnologia) e gerando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novas formas de instabilidade e incerteza, nomeadamente sob as forma de movimentos especulativos em mercados globalizados.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As economias e sociedades europeias viveram nas últimas duas décadas com base num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desequilíbrio profundo na gestão das oportunidades de </a:t>
            </a:r>
            <a:r>
              <a:rPr lang="pt-PT" sz="1600" b="1" i="1" dirty="0" smtClean="0">
                <a:solidFill>
                  <a:schemeClr val="bg2"/>
                </a:solidFill>
                <a:cs typeface="Calibri" pitchFamily="34" charset="0"/>
              </a:rPr>
              <a:t>sourcing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 internacional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 isto é,  pensado mais no baixo custo favorável ao consumidor do que na criação de riqueza, na valorização dos seus recursos endógenos e na defesa e expansão do poder de compra (uma “paixão” não muito esclarecida pelo “low-cost”), isto é, uma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preferência excessiva pelo presente e pelo consumo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que conduziu a níveis excessivos de endividamento e despesa.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 QUADRO PRODUTIVO PARA UM NOVO CRESCIMENTO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QUE SENTIDO PARA UM PROCESSO DE RE-INDUSTRIALIZAÇÃO?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00472" y="1181744"/>
            <a:ext cx="9318276" cy="54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indústria europeia conhece, neste quadro, um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enorme desafio competitivo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que só poderá ser ganho com novas práticas empresariais e novas políticas públicas muito mais abertas à globalização, à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eficiência colectiva das redes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e da cooperação empresarial, à plena valorização do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capital humano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e à transformação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inovação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no dia a dia da empresa e não num mera retórica de comunicação.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“re-industrialização”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não pode significar uma espécie de “regresso ao passado”, mas antes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uma re-invenção completa do futuro, baseada na Cultura, na Criatividade e no Conhecimento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, combinando bens e serviços para vender soluções e não simples mercadorias, ligando a “indústria” à tomada de risco que gera riqueza em todas as actividades e não às simples “fábricas” e intervindo activamente na consolidação do mundo urbano em “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Cidades”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(grandes ou pequenas) que só poderão existir duradouramente se forem espaços de inciativa e </a:t>
            </a:r>
            <a:r>
              <a:rPr lang="pt-PT" sz="1600" smtClean="0">
                <a:solidFill>
                  <a:schemeClr val="bg2"/>
                </a:solidFill>
                <a:cs typeface="Calibri" pitchFamily="34" charset="0"/>
              </a:rPr>
              <a:t>mobilidade suficientemente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inteligentes, ordenados e sustentáveis para permitirem o “namoro” dos tempos da “oportunidade” e da “solidariedade”.</a:t>
            </a:r>
          </a:p>
          <a:p>
            <a:pPr marL="720000" indent="-360000">
              <a:lnSpc>
                <a:spcPts val="21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“re-industrialização” requer, finalmente, uma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valorização dos diferentes tecidos empresariais e territórios concretos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que não se compadece com políticas públicas genéricas polarizadas pela despesa pública.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o QUADRO PRODUTIVO PARA UM NOVO CRESCIMENTO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QUE SENTIDO PARA UM PROCESSO DE RE-INDUSTRIALIZAÇÃO?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ACELERAÇÃO DA GLOBALIZAÇÃO NAS DUAS ÚLTIMAS DÉCADAS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O AVANÇO DA INTEGRAÇÃO ECONÓMICA EM PROFUNDIDADE NA ECONOMIA MUNDIAL AO LONGO DOS ÚLTIMOS 60 ANOS (1950-2009)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048" y="6490802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WTO (2010), International Trade Statistics.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14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4583" r="2696" b="11006"/>
          <a:stretch>
            <a:fillRect/>
          </a:stretch>
        </p:blipFill>
        <p:spPr bwMode="auto">
          <a:xfrm>
            <a:off x="588771" y="1194548"/>
            <a:ext cx="8542519" cy="52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9465858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SEIS GRANDES PRINCÍPIOS DE ACÇÃO </a:t>
            </a:r>
            <a:br>
              <a:rPr lang="pt-PT" sz="1800" b="1" cap="all" dirty="0" smtClean="0"/>
            </a:br>
            <a:r>
              <a:rPr lang="pt-PT" sz="1800" b="1" cap="all" dirty="0" smtClean="0"/>
              <a:t>PARA ACELERAR A INTERNACIONALIZAÇÃO </a:t>
            </a:r>
            <a:br>
              <a:rPr lang="pt-PT" sz="1800" b="1" cap="all" dirty="0" smtClean="0"/>
            </a:br>
            <a:r>
              <a:rPr lang="pt-PT" sz="1800" b="1" cap="all" dirty="0" smtClean="0"/>
              <a:t>E SUPERAR OS DESAFIOS COMPETITIVOS DA ECONOMIA PORTUGUESA </a:t>
            </a:r>
            <a:endParaRPr lang="pt-PT" sz="1600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1913" y="1450701"/>
            <a:ext cx="7561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1- CRESCIMENTO INTENSIVO</a:t>
            </a:r>
            <a:r>
              <a:rPr lang="pt-PT" sz="1600" b="1" dirty="0">
                <a:solidFill>
                  <a:srgbClr val="0099CC"/>
                </a:solidFill>
              </a:rPr>
              <a:t/>
            </a:r>
            <a:br>
              <a:rPr lang="pt-PT" sz="1600" b="1" dirty="0">
                <a:solidFill>
                  <a:srgbClr val="0099CC"/>
                </a:solidFill>
              </a:rPr>
            </a:br>
            <a:r>
              <a:rPr lang="pt-PT" sz="1600" dirty="0">
                <a:solidFill>
                  <a:srgbClr val="333333"/>
                </a:solidFill>
              </a:rPr>
              <a:t>Fazer melhor e diferente e crescer pelos ganhos de produtividade e pelas actividades transaccionáveis revela-se decisivo para enfrentar as debilidades centrais da economia portuguesa em matéria de produtividade.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39850" y="3055938"/>
            <a:ext cx="7561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2- DIFERENCIAÇÃO COMO FACTOR CONCORRENCIAL CHAVE</a:t>
            </a:r>
            <a:br>
              <a:rPr lang="pt-PT" sz="1600" b="1" dirty="0">
                <a:solidFill>
                  <a:schemeClr val="bg2"/>
                </a:solidFill>
              </a:rPr>
            </a:br>
            <a:r>
              <a:rPr lang="pt-PT" sz="1600" dirty="0">
                <a:solidFill>
                  <a:srgbClr val="333333"/>
                </a:solidFill>
              </a:rPr>
              <a:t>Construir estratégias integradas de desenvolvimento competitivo, valorizando a qualidade dos territórios e os recursos naturais endógenos, revela-se fundamental para produzir de sinergias empresariais e territoriais específicas para competir à escala global.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39850" y="4651649"/>
            <a:ext cx="7561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3- CADEIA DE VALOR GLOBAL</a:t>
            </a:r>
          </a:p>
          <a:p>
            <a:r>
              <a:rPr lang="pt-PT" sz="1600" dirty="0">
                <a:solidFill>
                  <a:srgbClr val="333333"/>
                </a:solidFill>
              </a:rPr>
              <a:t>Desenvolver, produzir e vender bens e serviços com massa crítica internacional, revela-se imprescindível para orientar adequadamente a afectação dos recursos disponíveis e para viabilizar uma nova actividade económica. </a:t>
            </a:r>
          </a:p>
        </p:txBody>
      </p:sp>
    </p:spTree>
    <p:extLst>
      <p:ext uri="{BB962C8B-B14F-4D97-AF65-F5344CB8AC3E}">
        <p14:creationId xmlns:p14="http://schemas.microsoft.com/office/powerpoint/2010/main" val="16450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-22800" y="-880"/>
            <a:ext cx="9928800" cy="10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9465858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SEIS GRANDES PRINCÍPIOS DE ACÇÃO </a:t>
            </a:r>
            <a:br>
              <a:rPr lang="pt-PT" sz="1800" b="1" cap="all" dirty="0" smtClean="0"/>
            </a:br>
            <a:r>
              <a:rPr lang="pt-PT" sz="1800" b="1" cap="all" dirty="0" smtClean="0"/>
              <a:t>PARA ACELERAR A INTERNACIONALIZAÇÃO </a:t>
            </a:r>
            <a:br>
              <a:rPr lang="pt-PT" sz="1800" b="1" cap="all" dirty="0" smtClean="0"/>
            </a:br>
            <a:r>
              <a:rPr lang="pt-PT" sz="1800" b="1" cap="all" dirty="0" smtClean="0"/>
              <a:t>E SUPERAR OS DESAFIOS COMPETITIVOS DA ECONOMIA PORTUGUESA </a:t>
            </a:r>
            <a:endParaRPr lang="pt-PT" sz="1600" dirty="0" smtClean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31913" y="1574321"/>
            <a:ext cx="75612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4- ESPECIALIZAÇÃO</a:t>
            </a:r>
            <a:br>
              <a:rPr lang="pt-PT" sz="1600" b="1" dirty="0">
                <a:solidFill>
                  <a:schemeClr val="bg2"/>
                </a:solidFill>
              </a:rPr>
            </a:br>
            <a:r>
              <a:rPr lang="pt-PT" sz="1600" dirty="0">
                <a:solidFill>
                  <a:srgbClr val="333333"/>
                </a:solidFill>
              </a:rPr>
              <a:t>A concentração nas cadeias de valor com maior potencial dinâmico de mercado revela-se fundamental para aumentar a capacidade concorrencial da economia portuguesa.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39850" y="3055938"/>
            <a:ext cx="75612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5- MODULARIDADE</a:t>
            </a:r>
          </a:p>
          <a:p>
            <a:r>
              <a:rPr lang="pt-PT" sz="1600" dirty="0">
                <a:solidFill>
                  <a:srgbClr val="333333"/>
                </a:solidFill>
              </a:rPr>
              <a:t>Aumentar o envolvimento nas redes de investigação e desenvolvimento que levam novos produtos aos mercados revela-se muito importante para potenciar o esforço de I&amp;D da economia portuguesa.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39850" y="4611893"/>
            <a:ext cx="7561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dirty="0">
                <a:solidFill>
                  <a:schemeClr val="bg2"/>
                </a:solidFill>
              </a:rPr>
              <a:t>6- ATRACTIVIDADE</a:t>
            </a:r>
          </a:p>
          <a:p>
            <a:r>
              <a:rPr lang="pt-PT" sz="1600" dirty="0">
                <a:solidFill>
                  <a:srgbClr val="333333"/>
                </a:solidFill>
              </a:rPr>
              <a:t>Diminuir prazos e custos para as decisões e operações empresariais revela-se de grande importância para a criação de um ambiente efectivamente favorável ao desenvolvimento empresarial e à captação de novos investimentos.  </a:t>
            </a:r>
          </a:p>
        </p:txBody>
      </p:sp>
    </p:spTree>
    <p:extLst>
      <p:ext uri="{BB962C8B-B14F-4D97-AF65-F5344CB8AC3E}">
        <p14:creationId xmlns:p14="http://schemas.microsoft.com/office/powerpoint/2010/main" val="3565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to_logo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7748"/>
            <a:ext cx="9906000" cy="58555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848164"/>
            <a:ext cx="9906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pic>
        <p:nvPicPr>
          <p:cNvPr id="9" name="Picture 8" descr="logo_alta_def_pdf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48100" y="5654553"/>
            <a:ext cx="2209800" cy="105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4848164"/>
            <a:ext cx="2476500" cy="720620"/>
          </a:xfrm>
        </p:spPr>
        <p:txBody>
          <a:bodyPr>
            <a:noAutofit/>
          </a:bodyPr>
          <a:lstStyle/>
          <a:p>
            <a:r>
              <a:rPr lang="en-US" sz="2000" b="1" baseline="30000" dirty="0" smtClean="0">
                <a:solidFill>
                  <a:schemeClr val="tx2"/>
                </a:solidFill>
              </a:rPr>
              <a:t/>
            </a:r>
            <a:br>
              <a:rPr lang="en-US" sz="2000" b="1" baseline="30000" dirty="0" smtClean="0">
                <a:solidFill>
                  <a:schemeClr val="tx2"/>
                </a:solidFill>
              </a:rPr>
            </a:br>
            <a:r>
              <a:rPr lang="en-US" sz="2000" b="1" baseline="30000" dirty="0">
                <a:solidFill>
                  <a:schemeClr val="tx2"/>
                </a:solidFill>
              </a:rPr>
              <a:t/>
            </a:r>
            <a:br>
              <a:rPr lang="en-US" sz="2000" b="1" baseline="30000" dirty="0">
                <a:solidFill>
                  <a:schemeClr val="tx2"/>
                </a:solidFill>
              </a:rPr>
            </a:br>
            <a:r>
              <a:rPr lang="en-US" sz="2000" b="1" baseline="30000" dirty="0" smtClean="0">
                <a:solidFill>
                  <a:schemeClr val="tx2"/>
                </a:solidFill>
              </a:rPr>
              <a:t>www.amconsultores.pt</a:t>
            </a:r>
            <a:r>
              <a:rPr lang="en-US" sz="2400" baseline="30000" dirty="0" smtClean="0">
                <a:solidFill>
                  <a:schemeClr val="tx2"/>
                </a:solidFill>
              </a:rPr>
              <a:t/>
            </a:r>
            <a:br>
              <a:rPr lang="en-US" sz="2400" baseline="30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NOVA GEOGRAFIA DO COMÉRCIO MUNDIAL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NOVOS PROTAGONISTAS E DINÂMICAS DIFERENCIADAS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048" y="6239014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WTO (2010), International Trade Statistics.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5708" t="1466" r="5008" b="1092"/>
          <a:stretch/>
        </p:blipFill>
        <p:spPr bwMode="auto">
          <a:xfrm>
            <a:off x="251724" y="1801821"/>
            <a:ext cx="4465391" cy="4050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1038" t="2461" r="1038" b="1213"/>
          <a:stretch/>
        </p:blipFill>
        <p:spPr bwMode="auto">
          <a:xfrm>
            <a:off x="4780715" y="1780226"/>
            <a:ext cx="4786397" cy="4029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2024" y="1361524"/>
            <a:ext cx="851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2"/>
                </a:solidFill>
              </a:rPr>
              <a:t>MERCADORIAS                                                             SERVIÇOS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Alteração da “centralidade” da economia mundial</a:t>
            </a:r>
            <a:br>
              <a:rPr lang="pt-PT" sz="1800" b="1" cap="all" dirty="0" smtClean="0"/>
            </a:br>
            <a:r>
              <a:rPr lang="pt-PT" sz="1800" b="1" cap="all" dirty="0" smtClean="0"/>
              <a:t>e das balanças externas dos pólos mais desenvolvidos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O </a:t>
            </a:r>
            <a:r>
              <a:rPr lang="pt-PT" sz="1600" dirty="0"/>
              <a:t>NOVO “FOLÊGO” DO PACÍFICO </a:t>
            </a:r>
            <a:r>
              <a:rPr lang="pt-PT" sz="1600" dirty="0" smtClean="0"/>
              <a:t>COM GANHOS E PERDAS MUITO IMPORTANTES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4056" y="644371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WTO (2010), International Trade Statistics e OCDE (2010).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642" t="1443" r="3214" b="2164"/>
          <a:stretch>
            <a:fillRect/>
          </a:stretch>
        </p:blipFill>
        <p:spPr bwMode="auto">
          <a:xfrm>
            <a:off x="2258515" y="1558144"/>
            <a:ext cx="5384064" cy="481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8284" y="1096484"/>
            <a:ext cx="837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2"/>
                </a:solidFill>
              </a:rPr>
              <a:t>A PASSAGEM DE TESTEMUNHO DO ATLÂNTICO PARA O PACÍFICO</a:t>
            </a:r>
            <a:br>
              <a:rPr lang="pt-PT" sz="1200" b="1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(Ganhos e perdas 1999-2009 em %)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Alteração da “centralidade” da economia MUNDIAL</a:t>
            </a:r>
            <a:br>
              <a:rPr lang="pt-PT" sz="1800" b="1" cap="all" dirty="0" smtClean="0"/>
            </a:br>
            <a:r>
              <a:rPr lang="pt-PT" sz="1800" b="1" cap="all" dirty="0" smtClean="0"/>
              <a:t>e das balanças externas dos pólos mais desenvolvidos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... O NOVO “FOLÊGO” DA ALEMANHA NA EUROPA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4056" y="624493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OCDE (2010), Economic Outlook nº 87 e 88.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 preferRelativeResize="0">
            <a:picLocks/>
          </p:cNvPicPr>
          <p:nvPr/>
        </p:nvPicPr>
        <p:blipFill>
          <a:blip r:embed="rId4" cstate="print"/>
          <a:srcRect l="10482" t="2081" b="2774"/>
          <a:stretch>
            <a:fillRect/>
          </a:stretch>
        </p:blipFill>
        <p:spPr bwMode="auto">
          <a:xfrm>
            <a:off x="5280783" y="1715813"/>
            <a:ext cx="4248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8464" y="1073326"/>
            <a:ext cx="96818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1200" b="1" cap="all" dirty="0" smtClean="0">
                <a:solidFill>
                  <a:schemeClr val="bg2"/>
                </a:solidFill>
              </a:rPr>
              <a:t>as Balanças externas nos grandes pólos  desenvolvidos</a:t>
            </a:r>
          </a:p>
          <a:p>
            <a:pPr algn="ctr"/>
            <a:r>
              <a:rPr lang="pt-PT" sz="1200" dirty="0" smtClean="0">
                <a:solidFill>
                  <a:schemeClr val="bg2"/>
                </a:solidFill>
              </a:rPr>
              <a:t>Saldo da Balança de Rendimentos de Capitais                             Saldo da Balança de Transacções Correntes</a:t>
            </a:r>
          </a:p>
          <a:p>
            <a:pPr algn="ctr"/>
            <a:r>
              <a:rPr lang="pt-PT" sz="1200" dirty="0" smtClean="0">
                <a:solidFill>
                  <a:schemeClr val="bg2"/>
                </a:solidFill>
              </a:rPr>
              <a:t>(mil milhões de dólares)                                                                 (em % do PIB)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5"/>
          <a:srcRect l="10771" t="670" r="3077" b="2681"/>
          <a:stretch>
            <a:fillRect/>
          </a:stretch>
        </p:blipFill>
        <p:spPr bwMode="auto">
          <a:xfrm>
            <a:off x="239632" y="1769459"/>
            <a:ext cx="471600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05"/>
            <a:ext cx="99288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UMA ECONOMIA MUNDIAL A DUAS VELOCIDADES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O APROFUNDAMENTO DE UM CRESCIMENTO ECONÓMICO "DUAL”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4056" y="6244939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IMF (2010), World Economic Outlook, Outubro.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668284" y="1096484"/>
            <a:ext cx="4320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2"/>
                </a:solidFill>
              </a:rPr>
              <a:t>A</a:t>
            </a:r>
            <a:r>
              <a:rPr lang="pt-PT" sz="1200" b="1" dirty="0" smtClean="0"/>
              <a:t> </a:t>
            </a:r>
            <a:r>
              <a:rPr lang="pt-PT" sz="1200" b="1" dirty="0" smtClean="0">
                <a:solidFill>
                  <a:schemeClr val="bg2"/>
                </a:solidFill>
              </a:rPr>
              <a:t>CLIVAGEM DOS RITMOS </a:t>
            </a:r>
            <a:br>
              <a:rPr lang="pt-PT" sz="1200" b="1" dirty="0" smtClean="0">
                <a:solidFill>
                  <a:schemeClr val="bg2"/>
                </a:solidFill>
              </a:rPr>
            </a:br>
            <a:r>
              <a:rPr lang="pt-PT" sz="1200" b="1" dirty="0" smtClean="0">
                <a:solidFill>
                  <a:schemeClr val="bg2"/>
                </a:solidFill>
              </a:rPr>
              <a:t>DE CRESCIMENTO ECONÓMICO </a:t>
            </a:r>
            <a:br>
              <a:rPr lang="pt-PT" sz="1200" b="1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(PIB em volume, tmca</a:t>
            </a:r>
            <a:r>
              <a:rPr lang="pt-PT" sz="1400" dirty="0" smtClean="0">
                <a:solidFill>
                  <a:schemeClr val="bg2"/>
                </a:solidFill>
              </a:rPr>
              <a:t> </a:t>
            </a:r>
            <a:r>
              <a:rPr lang="pt-PT" sz="1200" dirty="0" smtClean="0">
                <a:solidFill>
                  <a:schemeClr val="bg2"/>
                </a:solidFill>
              </a:rPr>
              <a:t>em %)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6412" y="1099830"/>
            <a:ext cx="43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2"/>
                </a:solidFill>
              </a:rPr>
              <a:t>CRESCIMENTO ECONÓMICO </a:t>
            </a:r>
            <a:br>
              <a:rPr lang="pt-PT" sz="1200" b="1" dirty="0" smtClean="0">
                <a:solidFill>
                  <a:schemeClr val="bg2"/>
                </a:solidFill>
              </a:rPr>
            </a:br>
            <a:r>
              <a:rPr lang="pt-PT" sz="1200" b="1" dirty="0" smtClean="0">
                <a:solidFill>
                  <a:schemeClr val="bg2"/>
                </a:solidFill>
              </a:rPr>
              <a:t>ACUMULADO EM 1995-2009 </a:t>
            </a:r>
            <a:r>
              <a:rPr lang="pt-PT" sz="1400" b="1" dirty="0" smtClean="0">
                <a:solidFill>
                  <a:schemeClr val="bg2"/>
                </a:solidFill>
              </a:rPr>
              <a:t/>
            </a:r>
            <a:br>
              <a:rPr lang="pt-PT" sz="1400" b="1" dirty="0" smtClean="0">
                <a:solidFill>
                  <a:schemeClr val="bg2"/>
                </a:solidFill>
              </a:rPr>
            </a:br>
            <a:r>
              <a:rPr lang="pt-PT" sz="1200" dirty="0" smtClean="0">
                <a:solidFill>
                  <a:schemeClr val="bg2"/>
                </a:solidFill>
              </a:rPr>
              <a:t>(Evolução do PIB, em volume, 2000=100)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4" cstate="print"/>
          <a:srcRect l="7617" t="9096" r="1445" b="4742"/>
          <a:stretch/>
        </p:blipFill>
        <p:spPr bwMode="auto">
          <a:xfrm>
            <a:off x="4864860" y="1889641"/>
            <a:ext cx="4500000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 cstate="print"/>
          <a:srcRect l="552" t="3098" r="552" b="5522"/>
          <a:stretch/>
        </p:blipFill>
        <p:spPr bwMode="auto">
          <a:xfrm>
            <a:off x="469504" y="1861652"/>
            <a:ext cx="4176000" cy="39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410748" y="1221500"/>
            <a:ext cx="9108000" cy="53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>
              <a:lnSpc>
                <a:spcPts val="22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UEM e o Euro conduziram 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novas formas de coordenação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da política macroeconómica sob 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primado da política monetária e cambial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onde as políticas económicas nacionais perdem autonomia.</a:t>
            </a:r>
          </a:p>
          <a:p>
            <a:pPr marL="720000" indent="-360000">
              <a:lnSpc>
                <a:spcPts val="22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Europa alargada comporta uma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"geometria variável"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de participação na globalização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muito marcada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com a  abertura dos mercados ao comércio internacional e a adopção de formas de aprovisionamento internacional de produtos a  avançarem a ritmos desiguais.</a:t>
            </a:r>
          </a:p>
          <a:p>
            <a:pPr marL="720000" indent="-360000">
              <a:lnSpc>
                <a:spcPts val="22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diferenciação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da manifestação da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restrição externa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na Europa alargada é uma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evidência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quer no plano do financiamento das economias, quer no plano da sua competitividade interna e externa.</a:t>
            </a:r>
          </a:p>
          <a:p>
            <a:pPr marL="720000" indent="-360000">
              <a:lnSpc>
                <a:spcPts val="2200"/>
              </a:lnSpc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convergência real  torna-se mais exigente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 obrigando a concretizar  ganhos de produtividade para renovar a competitividade num contexto de concorrência internacional acrescida.</a:t>
            </a:r>
          </a:p>
          <a:p>
            <a:pPr marL="720000" indent="-360000">
              <a:lnSpc>
                <a:spcPts val="2200"/>
              </a:lnSpc>
              <a:defRPr/>
            </a:pP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▪	As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reformas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para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a sustentabilidade social e ambiental 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tornam-se uma </a:t>
            </a:r>
            <a:r>
              <a:rPr lang="pt-PT" sz="1600" b="1" dirty="0" smtClean="0">
                <a:solidFill>
                  <a:schemeClr val="bg2"/>
                </a:solidFill>
                <a:cs typeface="Calibri" pitchFamily="34" charset="0"/>
              </a:rPr>
              <a:t>condição necessária </a:t>
            </a:r>
            <a:r>
              <a:rPr lang="pt-PT" sz="1600" dirty="0" smtClean="0">
                <a:solidFill>
                  <a:schemeClr val="bg2"/>
                </a:solidFill>
                <a:cs typeface="Calibri" pitchFamily="34" charset="0"/>
              </a:rPr>
              <a:t>para garantir uma consolidação orçamental e fiscal duradoura.</a:t>
            </a:r>
            <a:endParaRPr lang="pt-PT" sz="1600" dirty="0">
              <a:solidFill>
                <a:schemeClr val="bg2"/>
              </a:solidFill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85"/>
            <a:ext cx="9928800" cy="10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UM NOVO QUADRO EUROPEU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A CONSOLIDAÇÃO DE UM NOVO REGIME MACROECONÓMICO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fld id="{A9D51D4A-29C6-674E-AC76-58F9CEC043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048" y="6239014"/>
            <a:ext cx="82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bg2"/>
                </a:solidFill>
              </a:rPr>
              <a:t>Fonte: Cálculos próprios com base em WTO (2010), International Trade Statistics.</a:t>
            </a:r>
            <a:endParaRPr lang="en-US" sz="800" dirty="0">
              <a:solidFill>
                <a:schemeClr val="bg2"/>
              </a:solidFill>
            </a:endParaRP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 rot="16200000">
            <a:off x="8603852" y="5382371"/>
            <a:ext cx="2232249" cy="215444"/>
            <a:chOff x="6107413" y="6416517"/>
            <a:chExt cx="2069436" cy="215345"/>
          </a:xfrm>
        </p:grpSpPr>
        <p:sp>
          <p:nvSpPr>
            <p:cNvPr id="15" name="CaixaDeTexto 27"/>
            <p:cNvSpPr txBox="1"/>
            <p:nvPr/>
          </p:nvSpPr>
          <p:spPr>
            <a:xfrm>
              <a:off x="6353440" y="6416517"/>
              <a:ext cx="1823409" cy="215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800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Augusto Mateus &amp; Associados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7413" y="6416517"/>
              <a:ext cx="312231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50236" y="1361524"/>
            <a:ext cx="851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2"/>
                </a:solidFill>
              </a:rPr>
              <a:t>MERCADORIAS                                                         SERVIÇOS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85"/>
            <a:ext cx="9928800" cy="10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44488" y="52128"/>
            <a:ext cx="8928992" cy="926202"/>
          </a:xfrm>
          <a:prstGeom prst="rect">
            <a:avLst/>
          </a:prstGeom>
        </p:spPr>
        <p:txBody>
          <a:bodyPr vert="horz" lIns="95782" tIns="47891" rIns="95782" bIns="47891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pt-PT" sz="1800" b="1" cap="all" dirty="0" smtClean="0"/>
              <a:t>a EUROPA NO COMÉRCIO MUNDIAL</a:t>
            </a:r>
          </a:p>
          <a:p>
            <a:pPr>
              <a:lnSpc>
                <a:spcPts val="2200"/>
              </a:lnSpc>
            </a:pPr>
            <a:r>
              <a:rPr lang="pt-PT" sz="1600" dirty="0" smtClean="0"/>
              <a:t>UMA “GEOMETRIA VARIÁVEL” BEM DESENHADA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6" y="1815072"/>
            <a:ext cx="4504762" cy="40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346" y="1881331"/>
            <a:ext cx="4640000" cy="40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presentação AM&amp;A - índice 3">
  <a:themeElements>
    <a:clrScheme name="A6MA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E5F5F"/>
      </a:accent1>
      <a:accent2>
        <a:srgbClr val="D1D3D4"/>
      </a:accent2>
      <a:accent3>
        <a:srgbClr val="D3B784"/>
      </a:accent3>
      <a:accent4>
        <a:srgbClr val="F15A22"/>
      </a:accent4>
      <a:accent5>
        <a:srgbClr val="A91E22"/>
      </a:accent5>
      <a:accent6>
        <a:srgbClr val="673216"/>
      </a:accent6>
      <a:hlink>
        <a:srgbClr val="F15A22"/>
      </a:hlink>
      <a:folHlink>
        <a:srgbClr val="5E5F5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Apresentação AM&amp;A - índice 3</Template>
  <TotalTime>455</TotalTime>
  <Words>1342</Words>
  <Application>Microsoft Office PowerPoint</Application>
  <PresentationFormat>Papel A4 (210x297 mm)</PresentationFormat>
  <Paragraphs>336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Template Apresentação AM&amp;A - índice 3</vt:lpstr>
      <vt:lpstr>A Crise Económica e Financeira e a relação entre Austeridade, Crescimento e Emprego    Augusto Mateus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www.amconsultores.pt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Augusto Mateus</dc:creator>
  <cp:lastModifiedBy>Arlindo</cp:lastModifiedBy>
  <cp:revision>80</cp:revision>
  <cp:lastPrinted>2011-04-27T12:33:52Z</cp:lastPrinted>
  <dcterms:created xsi:type="dcterms:W3CDTF">2011-06-21T16:32:28Z</dcterms:created>
  <dcterms:modified xsi:type="dcterms:W3CDTF">2011-10-29T14:01:07Z</dcterms:modified>
</cp:coreProperties>
</file>